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1.xml" ContentType="application/vnd.openxmlformats-officedocument.drawingml.chart+xml"/>
  <Override PartName="/ppt/charts/style2.xml" ContentType="application/vnd.ms-office.chartstyle+xml"/>
  <Override PartName="/ppt/charts/colors2.xml" ContentType="application/vnd.ms-office.chartcolorstyle+xml"/>
  <Override PartName="/ppt/charts/chart2.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83" r:id="rId8"/>
    <p:sldId id="262" r:id="rId9"/>
    <p:sldId id="279" r:id="rId10"/>
    <p:sldId id="281" r:id="rId11"/>
    <p:sldId id="280" r:id="rId12"/>
    <p:sldId id="282" r:id="rId13"/>
    <p:sldId id="284" r:id="rId14"/>
    <p:sldId id="285" r:id="rId15"/>
    <p:sldId id="278" r:id="rId16"/>
    <p:sldId id="286" r:id="rId17"/>
    <p:sldId id="289" r:id="rId18"/>
    <p:sldId id="290" r:id="rId19"/>
    <p:sldId id="288" r:id="rId20"/>
    <p:sldId id="291"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C5A668-9002-4C2C-B052-533443FE65EF}" v="1" dt="2024-10-13T06:02:42.2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恭子 阿部" userId="4412e1a12765777b" providerId="LiveId" clId="{55C5A668-9002-4C2C-B052-533443FE65EF}"/>
    <pc:docChg chg="custSel addSld delSld modSld">
      <pc:chgData name="恭子 阿部" userId="4412e1a12765777b" providerId="LiveId" clId="{55C5A668-9002-4C2C-B052-533443FE65EF}" dt="2024-10-15T01:54:47.668" v="2725" actId="20577"/>
      <pc:docMkLst>
        <pc:docMk/>
      </pc:docMkLst>
      <pc:sldChg chg="addSp modSp mod">
        <pc:chgData name="恭子 阿部" userId="4412e1a12765777b" providerId="LiveId" clId="{55C5A668-9002-4C2C-B052-533443FE65EF}" dt="2024-10-15T01:54:47.668" v="2725" actId="20577"/>
        <pc:sldMkLst>
          <pc:docMk/>
          <pc:sldMk cId="106847621" sldId="256"/>
        </pc:sldMkLst>
        <pc:spChg chg="mod">
          <ac:chgData name="恭子 阿部" userId="4412e1a12765777b" providerId="LiveId" clId="{55C5A668-9002-4C2C-B052-533443FE65EF}" dt="2024-10-15T01:54:47.668" v="2725" actId="20577"/>
          <ac:spMkLst>
            <pc:docMk/>
            <pc:sldMk cId="106847621" sldId="256"/>
            <ac:spMk id="3" creationId="{245DB145-6FD5-DE09-7C7E-7D1AD3EB08A4}"/>
          </ac:spMkLst>
        </pc:spChg>
        <pc:spChg chg="add">
          <ac:chgData name="恭子 阿部" userId="4412e1a12765777b" providerId="LiveId" clId="{55C5A668-9002-4C2C-B052-533443FE65EF}" dt="2024-10-13T06:02:42.235" v="3"/>
          <ac:spMkLst>
            <pc:docMk/>
            <pc:sldMk cId="106847621" sldId="256"/>
            <ac:spMk id="4" creationId="{ACD8BB2E-50FE-DA29-C421-2566555C48A1}"/>
          </ac:spMkLst>
        </pc:spChg>
      </pc:sldChg>
      <pc:sldChg chg="modSp mod">
        <pc:chgData name="恭子 阿部" userId="4412e1a12765777b" providerId="LiveId" clId="{55C5A668-9002-4C2C-B052-533443FE65EF}" dt="2024-10-13T06:04:10.179" v="138" actId="20577"/>
        <pc:sldMkLst>
          <pc:docMk/>
          <pc:sldMk cId="332375526" sldId="257"/>
        </pc:sldMkLst>
        <pc:spChg chg="mod">
          <ac:chgData name="恭子 阿部" userId="4412e1a12765777b" providerId="LiveId" clId="{55C5A668-9002-4C2C-B052-533443FE65EF}" dt="2024-10-13T06:04:10.179" v="138" actId="20577"/>
          <ac:spMkLst>
            <pc:docMk/>
            <pc:sldMk cId="332375526" sldId="257"/>
            <ac:spMk id="3" creationId="{DCD62B29-7463-1AAC-30FF-61DC244612D9}"/>
          </ac:spMkLst>
        </pc:spChg>
      </pc:sldChg>
      <pc:sldChg chg="modSp mod">
        <pc:chgData name="恭子 阿部" userId="4412e1a12765777b" providerId="LiveId" clId="{55C5A668-9002-4C2C-B052-533443FE65EF}" dt="2024-10-13T07:02:13.158" v="1379" actId="20577"/>
        <pc:sldMkLst>
          <pc:docMk/>
          <pc:sldMk cId="2375162577" sldId="258"/>
        </pc:sldMkLst>
        <pc:spChg chg="mod">
          <ac:chgData name="恭子 阿部" userId="4412e1a12765777b" providerId="LiveId" clId="{55C5A668-9002-4C2C-B052-533443FE65EF}" dt="2024-10-13T07:02:13.158" v="1379" actId="20577"/>
          <ac:spMkLst>
            <pc:docMk/>
            <pc:sldMk cId="2375162577" sldId="258"/>
            <ac:spMk id="3" creationId="{6AF0E688-A500-6F50-39E4-D220FF759897}"/>
          </ac:spMkLst>
        </pc:spChg>
      </pc:sldChg>
      <pc:sldChg chg="modSp mod">
        <pc:chgData name="恭子 阿部" userId="4412e1a12765777b" providerId="LiveId" clId="{55C5A668-9002-4C2C-B052-533443FE65EF}" dt="2024-10-13T06:11:10.020" v="168" actId="20577"/>
        <pc:sldMkLst>
          <pc:docMk/>
          <pc:sldMk cId="3934625479" sldId="282"/>
        </pc:sldMkLst>
        <pc:spChg chg="mod">
          <ac:chgData name="恭子 阿部" userId="4412e1a12765777b" providerId="LiveId" clId="{55C5A668-9002-4C2C-B052-533443FE65EF}" dt="2024-10-13T06:11:10.020" v="168" actId="20577"/>
          <ac:spMkLst>
            <pc:docMk/>
            <pc:sldMk cId="3934625479" sldId="282"/>
            <ac:spMk id="3" creationId="{3CAFD4DB-67B1-455E-404A-482D01738BAF}"/>
          </ac:spMkLst>
        </pc:spChg>
      </pc:sldChg>
      <pc:sldChg chg="modSp mod">
        <pc:chgData name="恭子 阿部" userId="4412e1a12765777b" providerId="LiveId" clId="{55C5A668-9002-4C2C-B052-533443FE65EF}" dt="2024-10-13T06:10:44.915" v="141" actId="20577"/>
        <pc:sldMkLst>
          <pc:docMk/>
          <pc:sldMk cId="3857054591" sldId="284"/>
        </pc:sldMkLst>
        <pc:spChg chg="mod">
          <ac:chgData name="恭子 阿部" userId="4412e1a12765777b" providerId="LiveId" clId="{55C5A668-9002-4C2C-B052-533443FE65EF}" dt="2024-10-13T06:10:44.915" v="141" actId="20577"/>
          <ac:spMkLst>
            <pc:docMk/>
            <pc:sldMk cId="3857054591" sldId="284"/>
            <ac:spMk id="3" creationId="{E25EBA79-4EF6-AD9A-DAE6-71EE9D4F6E62}"/>
          </ac:spMkLst>
        </pc:spChg>
      </pc:sldChg>
      <pc:sldChg chg="modSp mod">
        <pc:chgData name="恭子 阿部" userId="4412e1a12765777b" providerId="LiveId" clId="{55C5A668-9002-4C2C-B052-533443FE65EF}" dt="2024-10-13T06:26:33.628" v="885" actId="20577"/>
        <pc:sldMkLst>
          <pc:docMk/>
          <pc:sldMk cId="2571172765" sldId="286"/>
        </pc:sldMkLst>
        <pc:spChg chg="mod">
          <ac:chgData name="恭子 阿部" userId="4412e1a12765777b" providerId="LiveId" clId="{55C5A668-9002-4C2C-B052-533443FE65EF}" dt="2024-10-13T06:12:01.997" v="208" actId="20577"/>
          <ac:spMkLst>
            <pc:docMk/>
            <pc:sldMk cId="2571172765" sldId="286"/>
            <ac:spMk id="2" creationId="{931C4DA6-1FF4-FD6E-F1AB-29580D4A8AE9}"/>
          </ac:spMkLst>
        </pc:spChg>
        <pc:spChg chg="mod">
          <ac:chgData name="恭子 阿部" userId="4412e1a12765777b" providerId="LiveId" clId="{55C5A668-9002-4C2C-B052-533443FE65EF}" dt="2024-10-13T06:26:33.628" v="885" actId="20577"/>
          <ac:spMkLst>
            <pc:docMk/>
            <pc:sldMk cId="2571172765" sldId="286"/>
            <ac:spMk id="3" creationId="{3D75B172-8C43-F0C2-2B19-EC7A0F347E15}"/>
          </ac:spMkLst>
        </pc:spChg>
      </pc:sldChg>
      <pc:sldChg chg="del">
        <pc:chgData name="恭子 阿部" userId="4412e1a12765777b" providerId="LiveId" clId="{55C5A668-9002-4C2C-B052-533443FE65EF}" dt="2024-10-13T06:33:02.500" v="924" actId="2696"/>
        <pc:sldMkLst>
          <pc:docMk/>
          <pc:sldMk cId="3245070835" sldId="287"/>
        </pc:sldMkLst>
      </pc:sldChg>
      <pc:sldChg chg="modSp new mod">
        <pc:chgData name="恭子 阿部" userId="4412e1a12765777b" providerId="LiveId" clId="{55C5A668-9002-4C2C-B052-533443FE65EF}" dt="2024-10-13T07:20:31.106" v="2527" actId="20577"/>
        <pc:sldMkLst>
          <pc:docMk/>
          <pc:sldMk cId="1365810340" sldId="288"/>
        </pc:sldMkLst>
        <pc:spChg chg="mod">
          <ac:chgData name="恭子 阿部" userId="4412e1a12765777b" providerId="LiveId" clId="{55C5A668-9002-4C2C-B052-533443FE65EF}" dt="2024-10-13T07:20:31.106" v="2527" actId="20577"/>
          <ac:spMkLst>
            <pc:docMk/>
            <pc:sldMk cId="1365810340" sldId="288"/>
            <ac:spMk id="2" creationId="{F99E8255-5A7E-BECC-B822-206BE9772F3B}"/>
          </ac:spMkLst>
        </pc:spChg>
        <pc:spChg chg="mod">
          <ac:chgData name="恭子 阿部" userId="4412e1a12765777b" providerId="LiveId" clId="{55C5A668-9002-4C2C-B052-533443FE65EF}" dt="2024-10-13T07:11:26.868" v="1872" actId="20577"/>
          <ac:spMkLst>
            <pc:docMk/>
            <pc:sldMk cId="1365810340" sldId="288"/>
            <ac:spMk id="3" creationId="{5D3FD765-3496-4EE1-3CDC-BBBFB5ED3AAF}"/>
          </ac:spMkLst>
        </pc:spChg>
      </pc:sldChg>
      <pc:sldChg chg="modSp new mod">
        <pc:chgData name="恭子 阿部" userId="4412e1a12765777b" providerId="LiveId" clId="{55C5A668-9002-4C2C-B052-533443FE65EF}" dt="2024-10-13T07:07:45.848" v="1691" actId="20577"/>
        <pc:sldMkLst>
          <pc:docMk/>
          <pc:sldMk cId="3589812630" sldId="289"/>
        </pc:sldMkLst>
        <pc:spChg chg="mod">
          <ac:chgData name="恭子 阿部" userId="4412e1a12765777b" providerId="LiveId" clId="{55C5A668-9002-4C2C-B052-533443FE65EF}" dt="2024-10-13T06:58:03.931" v="1119" actId="20577"/>
          <ac:spMkLst>
            <pc:docMk/>
            <pc:sldMk cId="3589812630" sldId="289"/>
            <ac:spMk id="2" creationId="{8666E873-AB6C-C26A-23DD-A6E5E6F3E31C}"/>
          </ac:spMkLst>
        </pc:spChg>
        <pc:spChg chg="mod">
          <ac:chgData name="恭子 阿部" userId="4412e1a12765777b" providerId="LiveId" clId="{55C5A668-9002-4C2C-B052-533443FE65EF}" dt="2024-10-13T07:07:45.848" v="1691" actId="20577"/>
          <ac:spMkLst>
            <pc:docMk/>
            <pc:sldMk cId="3589812630" sldId="289"/>
            <ac:spMk id="3" creationId="{4D7DD074-E118-E618-F1F5-BC32F0E69BC6}"/>
          </ac:spMkLst>
        </pc:spChg>
      </pc:sldChg>
      <pc:sldChg chg="modSp new mod">
        <pc:chgData name="恭子 阿部" userId="4412e1a12765777b" providerId="LiveId" clId="{55C5A668-9002-4C2C-B052-533443FE65EF}" dt="2024-10-13T07:20:13.387" v="2521" actId="20577"/>
        <pc:sldMkLst>
          <pc:docMk/>
          <pc:sldMk cId="1869165165" sldId="290"/>
        </pc:sldMkLst>
        <pc:spChg chg="mod">
          <ac:chgData name="恭子 阿部" userId="4412e1a12765777b" providerId="LiveId" clId="{55C5A668-9002-4C2C-B052-533443FE65EF}" dt="2024-10-13T07:13:59.076" v="1967" actId="2711"/>
          <ac:spMkLst>
            <pc:docMk/>
            <pc:sldMk cId="1869165165" sldId="290"/>
            <ac:spMk id="2" creationId="{3DE5B76B-2FA5-A60A-D15E-7BA792AB99C3}"/>
          </ac:spMkLst>
        </pc:spChg>
        <pc:spChg chg="mod">
          <ac:chgData name="恭子 阿部" userId="4412e1a12765777b" providerId="LiveId" clId="{55C5A668-9002-4C2C-B052-533443FE65EF}" dt="2024-10-13T07:20:13.387" v="2521" actId="20577"/>
          <ac:spMkLst>
            <pc:docMk/>
            <pc:sldMk cId="1869165165" sldId="290"/>
            <ac:spMk id="3" creationId="{336FC7A9-F8B6-14F0-B7CE-21F85D72FDC9}"/>
          </ac:spMkLst>
        </pc:spChg>
      </pc:sldChg>
      <pc:sldChg chg="modSp new mod">
        <pc:chgData name="恭子 阿部" userId="4412e1a12765777b" providerId="LiveId" clId="{55C5A668-9002-4C2C-B052-533443FE65EF}" dt="2024-10-13T07:22:30.274" v="2704" actId="255"/>
        <pc:sldMkLst>
          <pc:docMk/>
          <pc:sldMk cId="4107351042" sldId="291"/>
        </pc:sldMkLst>
        <pc:spChg chg="mod">
          <ac:chgData name="恭子 阿部" userId="4412e1a12765777b" providerId="LiveId" clId="{55C5A668-9002-4C2C-B052-533443FE65EF}" dt="2024-10-13T07:20:59.601" v="2545" actId="2711"/>
          <ac:spMkLst>
            <pc:docMk/>
            <pc:sldMk cId="4107351042" sldId="291"/>
            <ac:spMk id="2" creationId="{D1409081-2ACF-9B32-FF24-21B48B264F48}"/>
          </ac:spMkLst>
        </pc:spChg>
        <pc:spChg chg="mod">
          <ac:chgData name="恭子 阿部" userId="4412e1a12765777b" providerId="LiveId" clId="{55C5A668-9002-4C2C-B052-533443FE65EF}" dt="2024-10-13T07:22:30.274" v="2704" actId="255"/>
          <ac:spMkLst>
            <pc:docMk/>
            <pc:sldMk cId="4107351042" sldId="291"/>
            <ac:spMk id="3" creationId="{46FB7C81-ECBE-F759-8A45-212BF2624D96}"/>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https://d.docs.live.net/4412e1a12765777b/&#12487;&#12473;&#12463;&#12488;&#12483;&#12503;/&#21152;&#23475;&#32773;&#23478;&#26063;&#30333;&#26360;2023/&#21152;&#23475;&#32773;&#23478;&#26063;&#30333;&#26360;20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ltLang="en-US" dirty="0"/>
              <a:t>続柄</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Sheet2!$B$1</c:f>
              <c:strCache>
                <c:ptCount val="1"/>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Sheet2!$A$2:$A$14</c:f>
              <c:strCache>
                <c:ptCount val="13"/>
                <c:pt idx="0">
                  <c:v>母親</c:v>
                </c:pt>
                <c:pt idx="1">
                  <c:v>父親</c:v>
                </c:pt>
                <c:pt idx="2">
                  <c:v>妻</c:v>
                </c:pt>
                <c:pt idx="3">
                  <c:v>夫</c:v>
                </c:pt>
                <c:pt idx="4">
                  <c:v>兄弟</c:v>
                </c:pt>
                <c:pt idx="5">
                  <c:v>姉妹</c:v>
                </c:pt>
                <c:pt idx="6">
                  <c:v>子（男252、女50）</c:v>
                </c:pt>
                <c:pt idx="7">
                  <c:v>祖母</c:v>
                </c:pt>
                <c:pt idx="8">
                  <c:v>祖父</c:v>
                </c:pt>
                <c:pt idx="9">
                  <c:v>親戚</c:v>
                </c:pt>
                <c:pt idx="10">
                  <c:v>恋人（男88、女18）</c:v>
                </c:pt>
                <c:pt idx="11">
                  <c:v>不明</c:v>
                </c:pt>
                <c:pt idx="12">
                  <c:v>支援者・関係者</c:v>
                </c:pt>
              </c:strCache>
            </c:strRef>
          </c:cat>
          <c:val>
            <c:numRef>
              <c:f>Sheet2!$B$2:$B$14</c:f>
              <c:numCache>
                <c:formatCode>General</c:formatCode>
                <c:ptCount val="13"/>
                <c:pt idx="0">
                  <c:v>474</c:v>
                </c:pt>
                <c:pt idx="1">
                  <c:v>705</c:v>
                </c:pt>
                <c:pt idx="2">
                  <c:v>698</c:v>
                </c:pt>
                <c:pt idx="3">
                  <c:v>122</c:v>
                </c:pt>
                <c:pt idx="4">
                  <c:v>202</c:v>
                </c:pt>
                <c:pt idx="5">
                  <c:v>102</c:v>
                </c:pt>
                <c:pt idx="6">
                  <c:v>302</c:v>
                </c:pt>
                <c:pt idx="7">
                  <c:v>99</c:v>
                </c:pt>
                <c:pt idx="8">
                  <c:v>120</c:v>
                </c:pt>
                <c:pt idx="9">
                  <c:v>15</c:v>
                </c:pt>
                <c:pt idx="10">
                  <c:v>106</c:v>
                </c:pt>
                <c:pt idx="11">
                  <c:v>82</c:v>
                </c:pt>
                <c:pt idx="12">
                  <c:v>44</c:v>
                </c:pt>
              </c:numCache>
            </c:numRef>
          </c:val>
          <c:extLst>
            <c:ext xmlns:c16="http://schemas.microsoft.com/office/drawing/2014/chart" uri="{C3380CC4-5D6E-409C-BE32-E72D297353CC}">
              <c16:uniqueId val="{00000000-5331-4A91-8C62-C71E14DC1989}"/>
            </c:ext>
          </c:extLst>
        </c:ser>
        <c:dLbls>
          <c:dLblPos val="inEnd"/>
          <c:showLegendKey val="0"/>
          <c:showVal val="1"/>
          <c:showCatName val="0"/>
          <c:showSerName val="0"/>
          <c:showPercent val="0"/>
          <c:showBubbleSize val="0"/>
        </c:dLbls>
        <c:gapWidth val="65"/>
        <c:axId val="1836713503"/>
        <c:axId val="1836699103"/>
      </c:barChart>
      <c:catAx>
        <c:axId val="1836713503"/>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ja-JP"/>
          </a:p>
        </c:txPr>
        <c:crossAx val="1836699103"/>
        <c:crosses val="autoZero"/>
        <c:auto val="1"/>
        <c:lblAlgn val="ctr"/>
        <c:lblOffset val="100"/>
        <c:noMultiLvlLbl val="0"/>
      </c:catAx>
      <c:valAx>
        <c:axId val="1836699103"/>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6713503"/>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dirty="0"/>
              <a:t>相談の主訴</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ja-JP"/>
        </a:p>
      </c:txPr>
    </c:title>
    <c:autoTitleDeleted val="0"/>
    <c:plotArea>
      <c:layout/>
      <c:barChart>
        <c:barDir val="bar"/>
        <c:grouping val="clustered"/>
        <c:varyColors val="0"/>
        <c:ser>
          <c:idx val="0"/>
          <c:order val="0"/>
          <c:tx>
            <c:strRef>
              <c:f>Sheet4!$B$1</c:f>
              <c:strCache>
                <c:ptCount val="1"/>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Sheet4!$A$2:$A$11</c:f>
              <c:strCache>
                <c:ptCount val="10"/>
                <c:pt idx="0">
                  <c:v>事件の見通しと家族の役割について</c:v>
                </c:pt>
                <c:pt idx="1">
                  <c:v>弁護士に関する相談</c:v>
                </c:pt>
                <c:pt idx="2">
                  <c:v>被害者対応について</c:v>
                </c:pt>
                <c:pt idx="3">
                  <c:v>加害者本人との関係について</c:v>
                </c:pt>
                <c:pt idx="4">
                  <c:v>学校や職場への対応について</c:v>
                </c:pt>
                <c:pt idx="5">
                  <c:v>捜査や裁判への協力について</c:v>
                </c:pt>
                <c:pt idx="6">
                  <c:v>事件の告知について</c:v>
                </c:pt>
                <c:pt idx="7">
                  <c:v>転居に関する相談</c:v>
                </c:pt>
                <c:pt idx="8">
                  <c:v>経済的支援について</c:v>
                </c:pt>
                <c:pt idx="9">
                  <c:v>専門家や関係団体の紹介</c:v>
                </c:pt>
              </c:strCache>
            </c:strRef>
          </c:cat>
          <c:val>
            <c:numRef>
              <c:f>Sheet4!$B$2:$B$11</c:f>
              <c:numCache>
                <c:formatCode>General</c:formatCode>
                <c:ptCount val="10"/>
                <c:pt idx="0">
                  <c:v>1250</c:v>
                </c:pt>
                <c:pt idx="1">
                  <c:v>680</c:v>
                </c:pt>
                <c:pt idx="2">
                  <c:v>770</c:v>
                </c:pt>
                <c:pt idx="3">
                  <c:v>766</c:v>
                </c:pt>
                <c:pt idx="4">
                  <c:v>666</c:v>
                </c:pt>
                <c:pt idx="5">
                  <c:v>652</c:v>
                </c:pt>
                <c:pt idx="6">
                  <c:v>555</c:v>
                </c:pt>
                <c:pt idx="7">
                  <c:v>666</c:v>
                </c:pt>
                <c:pt idx="8">
                  <c:v>248</c:v>
                </c:pt>
                <c:pt idx="9">
                  <c:v>399</c:v>
                </c:pt>
              </c:numCache>
            </c:numRef>
          </c:val>
          <c:extLst>
            <c:ext xmlns:c16="http://schemas.microsoft.com/office/drawing/2014/chart" uri="{C3380CC4-5D6E-409C-BE32-E72D297353CC}">
              <c16:uniqueId val="{00000000-36BE-488D-BDB6-E106CF340591}"/>
            </c:ext>
          </c:extLst>
        </c:ser>
        <c:dLbls>
          <c:dLblPos val="inEnd"/>
          <c:showLegendKey val="0"/>
          <c:showVal val="1"/>
          <c:showCatName val="0"/>
          <c:showSerName val="0"/>
          <c:showPercent val="0"/>
          <c:showBubbleSize val="0"/>
        </c:dLbls>
        <c:gapWidth val="65"/>
        <c:axId val="348577432"/>
        <c:axId val="348578216"/>
      </c:barChart>
      <c:catAx>
        <c:axId val="348577432"/>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ja-JP"/>
          </a:p>
        </c:txPr>
        <c:crossAx val="348578216"/>
        <c:crosses val="autoZero"/>
        <c:auto val="1"/>
        <c:lblAlgn val="ctr"/>
        <c:lblOffset val="100"/>
        <c:noMultiLvlLbl val="0"/>
      </c:catAx>
      <c:valAx>
        <c:axId val="348578216"/>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ja-JP"/>
          </a:p>
        </c:txPr>
        <c:crossAx val="34857743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ja-JP"/>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Sheet1!$A$2:$A$28</cx:f>
        <cx:lvl ptCount="27">
          <cx:pt idx="0">殺人</cx:pt>
          <cx:pt idx="1">自動車運転過失致死</cx:pt>
          <cx:pt idx="2">危険運転致死</cx:pt>
          <cx:pt idx="3">危険運転致傷</cx:pt>
          <cx:pt idx="4">業務上過失致死</cx:pt>
          <cx:pt idx="5">保護責任者遺棄致死</cx:pt>
          <cx:pt idx="6">傷害致死</cx:pt>
          <cx:pt idx="7">殺人未遂</cx:pt>
          <cx:pt idx="8">暴行</cx:pt>
          <cx:pt idx="9">傷害</cx:pt>
          <cx:pt idx="10">逮捕監禁</cx:pt>
          <cx:pt idx="11">詐欺</cx:pt>
          <cx:pt idx="12">窃盗</cx:pt>
          <cx:pt idx="13">強制性交</cx:pt>
          <cx:pt idx="14">強制性交等致傷罪</cx:pt>
          <cx:pt idx="15">強制わいせつ</cx:pt>
          <cx:pt idx="16">強制わいせつ致傷</cx:pt>
          <cx:pt idx="17">準強制性交</cx:pt>
          <cx:pt idx="18">営利目的等略取誘拐</cx:pt>
          <cx:pt idx="19">公然わいせつ</cx:pt>
          <cx:pt idx="20">児童買春</cx:pt>
          <cx:pt idx="21">軽犯罪法違反</cx:pt>
          <cx:pt idx="22">迷惑防止条例違反</cx:pt>
          <cx:pt idx="23">恐喝</cx:pt>
          <cx:pt idx="24">通貨偽造行使</cx:pt>
          <cx:pt idx="25">覚せい剤取締法違反</cx:pt>
          <cx:pt idx="26">その他</cx:pt>
        </cx:lvl>
      </cx:strDim>
      <cx:numDim type="val">
        <cx:f>Sheet1!$B$2:$B$28</cx:f>
        <cx:lvl ptCount="27" formatCode="G/標準">
          <cx:pt idx="0">520</cx:pt>
          <cx:pt idx="1">99</cx:pt>
          <cx:pt idx="2">30</cx:pt>
          <cx:pt idx="3">1</cx:pt>
          <cx:pt idx="4">10</cx:pt>
          <cx:pt idx="5">22</cx:pt>
          <cx:pt idx="6">202</cx:pt>
          <cx:pt idx="7">170</cx:pt>
          <cx:pt idx="8">45</cx:pt>
          <cx:pt idx="9">9</cx:pt>
          <cx:pt idx="10">8</cx:pt>
          <cx:pt idx="11">459</cx:pt>
          <cx:pt idx="12">132</cx:pt>
          <cx:pt idx="13">502</cx:pt>
          <cx:pt idx="14">15</cx:pt>
          <cx:pt idx="15">299</cx:pt>
          <cx:pt idx="16">199</cx:pt>
          <cx:pt idx="17">5</cx:pt>
          <cx:pt idx="18">2</cx:pt>
          <cx:pt idx="19">20</cx:pt>
          <cx:pt idx="20">12</cx:pt>
          <cx:pt idx="21">33</cx:pt>
          <cx:pt idx="22">38</cx:pt>
          <cx:pt idx="23">2</cx:pt>
          <cx:pt idx="24">2</cx:pt>
          <cx:pt idx="25">8</cx:pt>
          <cx:pt idx="26">227</cx:pt>
        </cx:lvl>
      </cx:numDim>
    </cx:data>
  </cx:chartData>
  <cx:chart>
    <cx:title pos="t" align="ctr" overlay="0">
      <cx:tx>
        <cx:txData>
          <cx:v>事件の内容</cx:v>
        </cx:txData>
      </cx:tx>
      <cx:txPr>
        <a:bodyPr spcFirstLastPara="1" vertOverflow="ellipsis" horzOverflow="overflow" wrap="square" lIns="0" tIns="0" rIns="0" bIns="0" anchor="ctr" anchorCtr="1"/>
        <a:lstStyle/>
        <a:p>
          <a:pPr algn="ctr" rtl="0">
            <a:defRPr/>
          </a:pPr>
          <a:r>
            <a:rPr lang="ja-JP" altLang="en-US" sz="1800" b="1" i="0" u="none" strike="noStrike" baseline="0" dirty="0">
              <a:solidFill>
                <a:prstClr val="black">
                  <a:lumMod val="75000"/>
                  <a:lumOff val="25000"/>
                </a:prstClr>
              </a:solidFill>
              <a:latin typeface="游ゴシック" panose="020F0502020204030204"/>
              <a:ea typeface="游ゴシック" panose="020B0400000000000000" pitchFamily="50" charset="-128"/>
            </a:rPr>
            <a:t>事件の内容</a:t>
          </a:r>
        </a:p>
      </cx:txPr>
    </cx:title>
    <cx:plotArea>
      <cx:plotAreaRegion>
        <cx:series layoutId="clusteredColumn" uniqueId="{2DE5679E-3A8C-4C65-B132-8F49143AE5CD}">
          <cx:tx>
            <cx:txData>
              <cx:f>Sheet1!$B$1</cx:f>
              <cx:v/>
            </cx:txData>
          </cx:tx>
          <cx:dataLabels pos="inEnd">
            <cx:visibility seriesName="0" categoryName="0" value="1"/>
          </cx:dataLabels>
          <cx:dataId val="0"/>
          <cx:layoutPr>
            <cx:aggregation/>
          </cx:layoutPr>
          <cx:axisId val="1"/>
        </cx:series>
        <cx:series layoutId="paretoLine" ownerIdx="0" uniqueId="{B296BEFD-6EDD-4498-96A9-4725A816765F}">
          <cx:axisId val="2"/>
        </cx:series>
      </cx:plotAreaRegion>
      <cx:axis id="0">
        <cx:catScaling gapWidth="0"/>
        <cx:tickLabels/>
      </cx:axis>
      <cx:axis id="1" hidden="1">
        <cx:valScaling/>
        <cx:majorGridlines/>
        <cx:tickLabels/>
      </cx:axis>
      <cx:axis id="2">
        <cx:valScaling max="1" min="0"/>
        <cx:units unit="percentage"/>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68">
  <cs:axisTitle>
    <cs:lnRef idx="0"/>
    <cs:fillRef idx="0"/>
    <cs:effectRef idx="0"/>
    <cs:fontRef idx="minor">
      <a:schemeClr val="dk1">
        <a:lumMod val="75000"/>
        <a:lumOff val="25000"/>
      </a:schemeClr>
    </cs:fontRef>
    <cs:defRPr sz="9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cs:chartArea>
  <cs:dataLabel>
    <cs:lnRef idx="0"/>
    <cs:fillRef idx="0"/>
    <cs:effectRef idx="0"/>
    <cs:fontRef idx="minor">
      <a:schemeClr val="dk1"/>
    </cs:fontRef>
    <cs:defRPr sz="900"/>
  </cs:dataLabel>
  <cs:dataLabelCallout>
    <cs:lnRef idx="0"/>
    <cs:fillRef idx="0"/>
    <cs:effectRef idx="0"/>
    <cs:fontRef idx="minor">
      <a:schemeClr val="lt1"/>
    </cs:fontRef>
    <cs:spPr>
      <a:solidFill>
        <a:schemeClr val="dk1">
          <a:lumMod val="65000"/>
          <a:lumOff val="35000"/>
          <a:alpha val="75000"/>
        </a:schemeClr>
      </a:solidFill>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2857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75000"/>
            <a:lumOff val="25000"/>
          </a:schemeClr>
        </a:solidFill>
      </a:ln>
    </cs:spPr>
    <cs:defRPr sz="9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lumOff val="10000"/>
              </a:schemeClr>
            </a:gs>
            <a:gs pos="0">
              <a:schemeClr val="lt1">
                <a:lumMod val="75000"/>
                <a:alpha val="36000"/>
                <a:lumOff val="10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cs:seriesAxis>
  <cs:seriesLine>
    <cs:lnRef idx="0"/>
    <cs:fillRef idx="0"/>
    <cs:effectRef idx="0"/>
    <cs:fontRef idx="minor">
      <a:schemeClr val="dk1"/>
    </cs:fontRef>
    <cs:spPr>
      <a:ln w="9525" cap="flat">
        <a:solidFill>
          <a:schemeClr val="bg1">
            <a:lumMod val="50000"/>
          </a:schemeClr>
        </a:solidFill>
        <a:round/>
      </a:ln>
    </cs:spPr>
  </cs:seriesLine>
  <cs:title>
    <cs:lnRef idx="0"/>
    <cs:fillRef idx="0"/>
    <cs:effectRef idx="0"/>
    <cs:fontRef idx="minor">
      <a:schemeClr val="dk1">
        <a:lumMod val="75000"/>
        <a:lumOff val="25000"/>
      </a:schemeClr>
    </cs:fontRef>
    <cs:defRPr sz="1800" b="1"/>
  </cs:title>
  <cs:trendline>
    <cs:lnRef idx="0"/>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75000"/>
        <a:lumOff val="25000"/>
      </a:schemeClr>
    </cs:fontRef>
    <cs:defRPr sz="9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defRPr sz="9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5DDE16-D569-273E-3DE5-C687FA9763C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F534CC7-6A2B-6318-103A-2FC5971DE4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6BBC535-AD61-3E6B-DFFB-657BF3B4C36D}"/>
              </a:ext>
            </a:extLst>
          </p:cNvPr>
          <p:cNvSpPr>
            <a:spLocks noGrp="1"/>
          </p:cNvSpPr>
          <p:nvPr>
            <p:ph type="dt" sz="half" idx="10"/>
          </p:nvPr>
        </p:nvSpPr>
        <p:spPr/>
        <p:txBody>
          <a:bodyPr/>
          <a:lstStyle/>
          <a:p>
            <a:fld id="{4D00313A-E233-450D-9B8C-D817AF1D6A7E}" type="datetimeFigureOut">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279932C6-24CA-920F-1638-88B1827E86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F406C1-6376-0CFB-E079-24E64461E939}"/>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426415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090387-580B-802B-7825-45CC7776B95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D157719-8726-1DA4-A57E-45922A2E4FC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14E166-3AF8-4A05-6B4D-A083C9028C3E}"/>
              </a:ext>
            </a:extLst>
          </p:cNvPr>
          <p:cNvSpPr>
            <a:spLocks noGrp="1"/>
          </p:cNvSpPr>
          <p:nvPr>
            <p:ph type="dt" sz="half" idx="10"/>
          </p:nvPr>
        </p:nvSpPr>
        <p:spPr/>
        <p:txBody>
          <a:bodyPr/>
          <a:lstStyle/>
          <a:p>
            <a:fld id="{4D00313A-E233-450D-9B8C-D817AF1D6A7E}" type="datetimeFigureOut">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7C1C35EB-D2CF-EA98-7859-95C8F3401C2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7148E19-D2E9-31A8-FAB9-909EF6A14D67}"/>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151606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A7D2452-0EF4-5A40-F6D3-C2C17658213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4214B75-8226-FACF-DB91-7A114E5BA14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E950C4-FF15-01F9-544F-5B136648B18C}"/>
              </a:ext>
            </a:extLst>
          </p:cNvPr>
          <p:cNvSpPr>
            <a:spLocks noGrp="1"/>
          </p:cNvSpPr>
          <p:nvPr>
            <p:ph type="dt" sz="half" idx="10"/>
          </p:nvPr>
        </p:nvSpPr>
        <p:spPr/>
        <p:txBody>
          <a:bodyPr/>
          <a:lstStyle/>
          <a:p>
            <a:fld id="{4D00313A-E233-450D-9B8C-D817AF1D6A7E}" type="datetimeFigureOut">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A84AE73B-435A-E06E-FFDF-A78971A782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B47692-AA15-6551-9225-EC5590B35A49}"/>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61538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B7252A-85FA-0BAF-5A64-52A68C33ED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24584DD-6556-758F-E606-1C3CABEBDBE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23C0F45-DA78-DC12-E12D-4C458BDF8A21}"/>
              </a:ext>
            </a:extLst>
          </p:cNvPr>
          <p:cNvSpPr>
            <a:spLocks noGrp="1"/>
          </p:cNvSpPr>
          <p:nvPr>
            <p:ph type="dt" sz="half" idx="10"/>
          </p:nvPr>
        </p:nvSpPr>
        <p:spPr/>
        <p:txBody>
          <a:bodyPr/>
          <a:lstStyle/>
          <a:p>
            <a:fld id="{4D00313A-E233-450D-9B8C-D817AF1D6A7E}" type="datetimeFigureOut">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85BCD546-BF5C-DC54-C8C0-5CFADAB047B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041CE2B-5123-5D56-B708-B1F6CA8F08E7}"/>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624174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B2F041-4C74-2418-2B13-FC4C2E3828A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E151594-3CE2-ABB5-4A4A-31E59A9159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1995E26-505D-E81F-7332-9146D6307E5E}"/>
              </a:ext>
            </a:extLst>
          </p:cNvPr>
          <p:cNvSpPr>
            <a:spLocks noGrp="1"/>
          </p:cNvSpPr>
          <p:nvPr>
            <p:ph type="dt" sz="half" idx="10"/>
          </p:nvPr>
        </p:nvSpPr>
        <p:spPr/>
        <p:txBody>
          <a:bodyPr/>
          <a:lstStyle/>
          <a:p>
            <a:fld id="{4D00313A-E233-450D-9B8C-D817AF1D6A7E}" type="datetimeFigureOut">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5F34A4BC-241C-2961-7275-7F9D676D3B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3F00D6-0411-0BDC-8D60-C9D82502AA7B}"/>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568254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3ADEA5-A238-F323-754A-E3F1E0FD387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9CD1230-9A2C-BCF3-92D8-9CA0C2A14E2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F342AE8-67CF-943D-A077-3CF7DB4F6B3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9611EFD-E03A-3C44-EBD1-201A82EF7CC8}"/>
              </a:ext>
            </a:extLst>
          </p:cNvPr>
          <p:cNvSpPr>
            <a:spLocks noGrp="1"/>
          </p:cNvSpPr>
          <p:nvPr>
            <p:ph type="dt" sz="half" idx="10"/>
          </p:nvPr>
        </p:nvSpPr>
        <p:spPr/>
        <p:txBody>
          <a:bodyPr/>
          <a:lstStyle/>
          <a:p>
            <a:fld id="{4D00313A-E233-450D-9B8C-D817AF1D6A7E}" type="datetimeFigureOut">
              <a:rPr kumimoji="1" lang="ja-JP" altLang="en-US" smtClean="0"/>
              <a:t>2024/10/15</a:t>
            </a:fld>
            <a:endParaRPr kumimoji="1" lang="ja-JP" altLang="en-US"/>
          </a:p>
        </p:txBody>
      </p:sp>
      <p:sp>
        <p:nvSpPr>
          <p:cNvPr id="6" name="フッター プレースホルダー 5">
            <a:extLst>
              <a:ext uri="{FF2B5EF4-FFF2-40B4-BE49-F238E27FC236}">
                <a16:creationId xmlns:a16="http://schemas.microsoft.com/office/drawing/2014/main" id="{F7340998-672C-EA0E-13D3-CFD0BF5E364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3150EE6-57A9-4962-125C-F27FAD166003}"/>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225164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86D9DD-B4C5-2D0D-A51B-68952E29203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5EAB6BC-A25A-E454-5362-B31CDC1C68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8BB8FAC-CC24-833A-C169-180D3A6BF41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F618C09-D62B-1710-42C8-858C583E78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581E37C-ED18-934F-A046-EB4FC7A0A7C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43DA799-202D-E3AE-58C1-584D8C196C8C}"/>
              </a:ext>
            </a:extLst>
          </p:cNvPr>
          <p:cNvSpPr>
            <a:spLocks noGrp="1"/>
          </p:cNvSpPr>
          <p:nvPr>
            <p:ph type="dt" sz="half" idx="10"/>
          </p:nvPr>
        </p:nvSpPr>
        <p:spPr/>
        <p:txBody>
          <a:bodyPr/>
          <a:lstStyle/>
          <a:p>
            <a:fld id="{4D00313A-E233-450D-9B8C-D817AF1D6A7E}" type="datetimeFigureOut">
              <a:rPr kumimoji="1" lang="ja-JP" altLang="en-US" smtClean="0"/>
              <a:t>2024/10/15</a:t>
            </a:fld>
            <a:endParaRPr kumimoji="1" lang="ja-JP" altLang="en-US"/>
          </a:p>
        </p:txBody>
      </p:sp>
      <p:sp>
        <p:nvSpPr>
          <p:cNvPr id="8" name="フッター プレースホルダー 7">
            <a:extLst>
              <a:ext uri="{FF2B5EF4-FFF2-40B4-BE49-F238E27FC236}">
                <a16:creationId xmlns:a16="http://schemas.microsoft.com/office/drawing/2014/main" id="{3F20E60E-A5D8-6099-A273-E38CF126043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111ED7E-BE18-10F2-6873-E85887441CE6}"/>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1458000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E434D3-9190-68E0-3042-078274B592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80FC5F3-6E8D-5C67-AE21-04EAC39766E3}"/>
              </a:ext>
            </a:extLst>
          </p:cNvPr>
          <p:cNvSpPr>
            <a:spLocks noGrp="1"/>
          </p:cNvSpPr>
          <p:nvPr>
            <p:ph type="dt" sz="half" idx="10"/>
          </p:nvPr>
        </p:nvSpPr>
        <p:spPr/>
        <p:txBody>
          <a:bodyPr/>
          <a:lstStyle/>
          <a:p>
            <a:fld id="{4D00313A-E233-450D-9B8C-D817AF1D6A7E}" type="datetimeFigureOut">
              <a:rPr kumimoji="1" lang="ja-JP" altLang="en-US" smtClean="0"/>
              <a:t>2024/10/15</a:t>
            </a:fld>
            <a:endParaRPr kumimoji="1" lang="ja-JP" altLang="en-US"/>
          </a:p>
        </p:txBody>
      </p:sp>
      <p:sp>
        <p:nvSpPr>
          <p:cNvPr id="4" name="フッター プレースホルダー 3">
            <a:extLst>
              <a:ext uri="{FF2B5EF4-FFF2-40B4-BE49-F238E27FC236}">
                <a16:creationId xmlns:a16="http://schemas.microsoft.com/office/drawing/2014/main" id="{51235587-C3AF-DBA4-FC93-7B99480E149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8D3BF78-3FA0-4BCB-6935-93D9114EC2EB}"/>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1849692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F7503EE-4330-43BA-5C81-4A1FF202D45F}"/>
              </a:ext>
            </a:extLst>
          </p:cNvPr>
          <p:cNvSpPr>
            <a:spLocks noGrp="1"/>
          </p:cNvSpPr>
          <p:nvPr>
            <p:ph type="dt" sz="half" idx="10"/>
          </p:nvPr>
        </p:nvSpPr>
        <p:spPr/>
        <p:txBody>
          <a:bodyPr/>
          <a:lstStyle/>
          <a:p>
            <a:fld id="{4D00313A-E233-450D-9B8C-D817AF1D6A7E}" type="datetimeFigureOut">
              <a:rPr kumimoji="1" lang="ja-JP" altLang="en-US" smtClean="0"/>
              <a:t>2024/10/15</a:t>
            </a:fld>
            <a:endParaRPr kumimoji="1" lang="ja-JP" altLang="en-US"/>
          </a:p>
        </p:txBody>
      </p:sp>
      <p:sp>
        <p:nvSpPr>
          <p:cNvPr id="3" name="フッター プレースホルダー 2">
            <a:extLst>
              <a:ext uri="{FF2B5EF4-FFF2-40B4-BE49-F238E27FC236}">
                <a16:creationId xmlns:a16="http://schemas.microsoft.com/office/drawing/2014/main" id="{B314A2E7-AE19-FFAC-CB58-CB5A34EEFB5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244193D-79C8-189D-64EB-3ADBB6845492}"/>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4087067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D21FDE-ADE8-3806-0791-280C351B32B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41DA46-3510-D584-7D48-94129C90BD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105804F-A398-D257-FEB2-BEB2E36C9A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E5BDF70-2040-7002-8C32-CF8CDE80E820}"/>
              </a:ext>
            </a:extLst>
          </p:cNvPr>
          <p:cNvSpPr>
            <a:spLocks noGrp="1"/>
          </p:cNvSpPr>
          <p:nvPr>
            <p:ph type="dt" sz="half" idx="10"/>
          </p:nvPr>
        </p:nvSpPr>
        <p:spPr/>
        <p:txBody>
          <a:bodyPr/>
          <a:lstStyle/>
          <a:p>
            <a:fld id="{4D00313A-E233-450D-9B8C-D817AF1D6A7E}" type="datetimeFigureOut">
              <a:rPr kumimoji="1" lang="ja-JP" altLang="en-US" smtClean="0"/>
              <a:t>2024/10/15</a:t>
            </a:fld>
            <a:endParaRPr kumimoji="1" lang="ja-JP" altLang="en-US"/>
          </a:p>
        </p:txBody>
      </p:sp>
      <p:sp>
        <p:nvSpPr>
          <p:cNvPr id="6" name="フッター プレースホルダー 5">
            <a:extLst>
              <a:ext uri="{FF2B5EF4-FFF2-40B4-BE49-F238E27FC236}">
                <a16:creationId xmlns:a16="http://schemas.microsoft.com/office/drawing/2014/main" id="{4549E4F5-921C-9A99-76EE-49E4F7D613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27543A4-E308-45EC-8B44-E79F8B252AA8}"/>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833800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03CBBB-0BDD-EB99-06FC-35AD33A4D0C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18924FD-7654-765C-76FB-24C54AC20D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DF49830-0A8B-95B6-C69A-EB22BC0BC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484C2B3-9321-B6D6-07A7-26343EF4CD2F}"/>
              </a:ext>
            </a:extLst>
          </p:cNvPr>
          <p:cNvSpPr>
            <a:spLocks noGrp="1"/>
          </p:cNvSpPr>
          <p:nvPr>
            <p:ph type="dt" sz="half" idx="10"/>
          </p:nvPr>
        </p:nvSpPr>
        <p:spPr/>
        <p:txBody>
          <a:bodyPr/>
          <a:lstStyle/>
          <a:p>
            <a:fld id="{4D00313A-E233-450D-9B8C-D817AF1D6A7E}" type="datetimeFigureOut">
              <a:rPr kumimoji="1" lang="ja-JP" altLang="en-US" smtClean="0"/>
              <a:t>2024/10/15</a:t>
            </a:fld>
            <a:endParaRPr kumimoji="1" lang="ja-JP" altLang="en-US"/>
          </a:p>
        </p:txBody>
      </p:sp>
      <p:sp>
        <p:nvSpPr>
          <p:cNvPr id="6" name="フッター プレースホルダー 5">
            <a:extLst>
              <a:ext uri="{FF2B5EF4-FFF2-40B4-BE49-F238E27FC236}">
                <a16:creationId xmlns:a16="http://schemas.microsoft.com/office/drawing/2014/main" id="{9F246CB0-744B-5F2E-5E5F-FD3FC574A94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85FBFE1-F8E2-883D-E83C-1B4329811B39}"/>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387507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E4751E-2F9C-0604-876A-E778FDC37F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C16760B-1A9E-1F79-A986-89932FB2C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D7CD143-6D19-C616-9E5F-88A84F3271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0313A-E233-450D-9B8C-D817AF1D6A7E}" type="datetimeFigureOut">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45413C37-36E0-3680-6A8D-C85532F36F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7EDD543-F95B-227E-B42A-5E8424DF5F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635402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4/relationships/chartEx" Target="../charts/chartEx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1D078-B7A4-9332-8790-BC3F117983E2}"/>
              </a:ext>
            </a:extLst>
          </p:cNvPr>
          <p:cNvSpPr>
            <a:spLocks noGrp="1"/>
          </p:cNvSpPr>
          <p:nvPr>
            <p:ph type="ctr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a:t>
            </a:r>
            <a:br>
              <a:rPr kumimoji="1" lang="en-US" altLang="ja-JP" dirty="0"/>
            </a:br>
            <a:endParaRPr kumimoji="1" lang="ja-JP" altLang="en-US" dirty="0"/>
          </a:p>
        </p:txBody>
      </p:sp>
      <p:sp>
        <p:nvSpPr>
          <p:cNvPr id="3" name="字幕 2">
            <a:extLst>
              <a:ext uri="{FF2B5EF4-FFF2-40B4-BE49-F238E27FC236}">
                <a16:creationId xmlns:a16="http://schemas.microsoft.com/office/drawing/2014/main" id="{245DB145-6FD5-DE09-7C7E-7D1AD3EB08A4}"/>
              </a:ext>
            </a:extLst>
          </p:cNvPr>
          <p:cNvSpPr>
            <a:spLocks noGrp="1"/>
          </p:cNvSpPr>
          <p:nvPr>
            <p:ph type="subTitle" idx="1"/>
          </p:nvPr>
        </p:nvSpPr>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２０２４年１０月</a:t>
            </a:r>
            <a:r>
              <a:rPr lang="ja-JP" altLang="en-US" dirty="0">
                <a:latin typeface="BIZ UDPゴシック" panose="020B0400000000000000" pitchFamily="50" charset="-128"/>
                <a:ea typeface="BIZ UDPゴシック" panose="020B0400000000000000" pitchFamily="50" charset="-128"/>
              </a:rPr>
              <a:t>２０</a:t>
            </a:r>
            <a:r>
              <a:rPr kumimoji="1" lang="ja-JP" altLang="en-US" dirty="0">
                <a:latin typeface="BIZ UDPゴシック" panose="020B0400000000000000" pitchFamily="50" charset="-128"/>
                <a:ea typeface="BIZ UDPゴシック" panose="020B0400000000000000" pitchFamily="50" charset="-128"/>
              </a:rPr>
              <a:t>日（日）</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日本</a:t>
            </a:r>
            <a:r>
              <a:rPr kumimoji="1" lang="ja-JP" altLang="en-US">
                <a:latin typeface="BIZ UDPゴシック" panose="020B0400000000000000" pitchFamily="50" charset="-128"/>
                <a:ea typeface="BIZ UDPゴシック" panose="020B0400000000000000" pitchFamily="50" charset="-128"/>
              </a:rPr>
              <a:t>公認心理師会</a:t>
            </a:r>
            <a:r>
              <a:rPr kumimoji="1" lang="ja-JP" altLang="en-US" dirty="0">
                <a:latin typeface="BIZ UDPゴシック" panose="020B0400000000000000" pitchFamily="50" charset="-128"/>
                <a:ea typeface="BIZ UDPゴシック" panose="020B0400000000000000" pitchFamily="50" charset="-128"/>
              </a:rPr>
              <a:t>主催</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司法・犯罪分野委員会研修会</a:t>
            </a:r>
            <a:r>
              <a:rPr kumimoji="1" lang="en-US" altLang="ja-JP" dirty="0">
                <a:latin typeface="BIZ UDPゴシック" panose="020B0400000000000000" pitchFamily="50" charset="-128"/>
                <a:ea typeface="BIZ UDPゴシック" panose="020B0400000000000000" pitchFamily="50" charset="-128"/>
              </a:rPr>
              <a:t>』</a:t>
            </a:r>
          </a:p>
          <a:p>
            <a:r>
              <a:rPr lang="ja-JP" altLang="en-US" dirty="0">
                <a:latin typeface="BIZ UDPゴシック" panose="020B0400000000000000" pitchFamily="50" charset="-128"/>
                <a:ea typeface="BIZ UDPゴシック" panose="020B0400000000000000" pitchFamily="50" charset="-128"/>
              </a:rPr>
              <a:t>報告者：阿部恭子（特定非営利活動法人</a:t>
            </a:r>
            <a:r>
              <a:rPr lang="en-US" altLang="ja-JP" dirty="0" err="1">
                <a:latin typeface="BIZ UDPゴシック" panose="020B0400000000000000" pitchFamily="50" charset="-128"/>
                <a:ea typeface="BIZ UDPゴシック" panose="020B0400000000000000" pitchFamily="50" charset="-128"/>
              </a:rPr>
              <a:t>WorldOpenHeart</a:t>
            </a:r>
            <a:r>
              <a:rPr lang="ja-JP" altLang="en-US"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4" name="Rectangle 1">
            <a:extLst>
              <a:ext uri="{FF2B5EF4-FFF2-40B4-BE49-F238E27FC236}">
                <a16:creationId xmlns:a16="http://schemas.microsoft.com/office/drawing/2014/main" id="{ACD8BB2E-50FE-DA29-C421-2566555C48A1}"/>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222222"/>
                </a:solidFill>
                <a:effectLst/>
                <a:latin typeface="Roboto" panose="02000000000000000000" pitchFamily="2" charset="0"/>
                <a:ea typeface="游明朝" panose="02020400000000000000" pitchFamily="18" charset="-128"/>
                <a:cs typeface="Times New Roman" panose="02020603050405020304" pitchFamily="18" charset="0"/>
              </a:rPr>
              <a:t>日本公認心理師協会主催『司法・</a:t>
            </a:r>
            <a:r>
              <a:rPr kumimoji="0" lang="ja-JP" altLang="ja-JP" sz="1100" b="0" i="0" u="none" strike="noStrike" cap="none" normalizeH="0" baseline="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犯罪分野委員会研修会「加害者家族の支援」』</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6847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17B4C0-287F-2C09-899D-93091022CDD3}"/>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　　　　　　　　加害者家族</a:t>
            </a:r>
            <a:r>
              <a:rPr lang="ja-JP" altLang="en-US" dirty="0">
                <a:latin typeface="BIZ UDPゴシック" panose="020B0400000000000000" pitchFamily="50" charset="-128"/>
                <a:ea typeface="BIZ UDPゴシック" panose="020B0400000000000000" pitchFamily="50" charset="-128"/>
              </a:rPr>
              <a:t>総論</a:t>
            </a:r>
            <a:br>
              <a:rPr lang="en-US" altLang="ja-JP" dirty="0">
                <a:latin typeface="BIZ UDPゴシック" panose="020B0400000000000000" pitchFamily="50" charset="-128"/>
                <a:ea typeface="BIZ UDPゴシック" panose="020B0400000000000000" pitchFamily="50" charset="-128"/>
              </a:rPr>
            </a:br>
            <a:r>
              <a:rPr lang="ja-JP" altLang="en-US" dirty="0">
                <a:latin typeface="BIZ UDPゴシック" panose="020B0400000000000000" pitchFamily="50" charset="-128"/>
                <a:ea typeface="BIZ UDPゴシック" panose="020B0400000000000000" pitchFamily="50" charset="-128"/>
              </a:rPr>
              <a:t>　　　　　　③加害者家族白書２０２３</a:t>
            </a:r>
            <a:endParaRPr kumimoji="1" lang="ja-JP" altLang="en-US" dirty="0">
              <a:latin typeface="BIZ UDPゴシック" panose="020B0400000000000000" pitchFamily="50" charset="-128"/>
              <a:ea typeface="BIZ UDPゴシック" panose="020B0400000000000000" pitchFamily="50" charset="-128"/>
            </a:endParaRPr>
          </a:p>
        </p:txBody>
      </p:sp>
      <p:graphicFrame>
        <p:nvGraphicFramePr>
          <p:cNvPr id="7" name="コンテンツ プレースホルダー 6">
            <a:extLst>
              <a:ext uri="{FF2B5EF4-FFF2-40B4-BE49-F238E27FC236}">
                <a16:creationId xmlns:a16="http://schemas.microsoft.com/office/drawing/2014/main" id="{D3E7DC24-73EF-BC1F-10D4-9B4E966E05C8}"/>
              </a:ext>
            </a:extLst>
          </p:cNvPr>
          <p:cNvGraphicFramePr>
            <a:graphicFrameLocks noGrp="1"/>
          </p:cNvGraphicFramePr>
          <p:nvPr>
            <p:ph idx="1"/>
            <p:extLst>
              <p:ext uri="{D42A27DB-BD31-4B8C-83A1-F6EECF244321}">
                <p14:modId xmlns:p14="http://schemas.microsoft.com/office/powerpoint/2010/main" val="98927930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2901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2021E7-F1CE-6D0C-C75C-7495FAB0FAD2}"/>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加害者家族支援総論④相談の主訴</a:t>
            </a:r>
          </a:p>
        </p:txBody>
      </p:sp>
      <p:graphicFrame>
        <p:nvGraphicFramePr>
          <p:cNvPr id="7" name="コンテンツ プレースホルダー 6">
            <a:extLst>
              <a:ext uri="{FF2B5EF4-FFF2-40B4-BE49-F238E27FC236}">
                <a16:creationId xmlns:a16="http://schemas.microsoft.com/office/drawing/2014/main" id="{00000000-0008-0000-0500-000002000000}"/>
              </a:ext>
            </a:extLst>
          </p:cNvPr>
          <p:cNvGraphicFramePr>
            <a:graphicFrameLocks noGrp="1"/>
          </p:cNvGraphicFramePr>
          <p:nvPr>
            <p:ph idx="1"/>
            <p:extLst>
              <p:ext uri="{D42A27DB-BD31-4B8C-83A1-F6EECF244321}">
                <p14:modId xmlns:p14="http://schemas.microsoft.com/office/powerpoint/2010/main" val="160106262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74362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FE3188-9392-1B89-C3A0-4D1B24CE4F63}"/>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　　　　　加害者家族支援総論</a:t>
            </a:r>
            <a:br>
              <a:rPr kumimoji="1" lang="en-US" altLang="ja-JP" dirty="0">
                <a:latin typeface="BIZ UDPゴシック" panose="020B0400000000000000" pitchFamily="50" charset="-128"/>
                <a:ea typeface="BIZ UDPゴシック" panose="020B0400000000000000" pitchFamily="50" charset="-128"/>
              </a:rPr>
            </a:br>
            <a:r>
              <a:rPr kumimoji="1" lang="ja-JP" altLang="en-US" dirty="0">
                <a:latin typeface="BIZ UDPゴシック" panose="020B0400000000000000" pitchFamily="50" charset="-128"/>
                <a:ea typeface="BIZ UDPゴシック" panose="020B0400000000000000" pitchFamily="50" charset="-128"/>
              </a:rPr>
              <a:t>　　　　⑤日本の加害者家族支援</a:t>
            </a:r>
          </a:p>
        </p:txBody>
      </p:sp>
      <p:sp>
        <p:nvSpPr>
          <p:cNvPr id="3" name="コンテンツ プレースホルダー 2">
            <a:extLst>
              <a:ext uri="{FF2B5EF4-FFF2-40B4-BE49-F238E27FC236}">
                <a16:creationId xmlns:a16="http://schemas.microsoft.com/office/drawing/2014/main" id="{3CAFD4DB-67B1-455E-404A-482D01738BAF}"/>
              </a:ext>
            </a:extLst>
          </p:cNvPr>
          <p:cNvSpPr>
            <a:spLocks noGrp="1"/>
          </p:cNvSpPr>
          <p:nvPr>
            <p:ph idx="1"/>
          </p:nvPr>
        </p:nvSpPr>
        <p:spPr/>
        <p:txBody>
          <a:bodyPr>
            <a:normAutofit lnSpcReduction="10000"/>
          </a:bodyPr>
          <a:lstStyle/>
          <a:p>
            <a:pPr marL="0" indent="0">
              <a:buNone/>
            </a:pPr>
            <a:r>
              <a:rPr lang="ja-JP" altLang="en-US" dirty="0">
                <a:latin typeface="BIZ UDPゴシック" panose="020B0400000000000000" pitchFamily="50" charset="-128"/>
                <a:ea typeface="BIZ UDPゴシック" panose="020B0400000000000000" pitchFamily="50" charset="-128"/>
              </a:rPr>
              <a:t>欧米諸国</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対象</a:t>
            </a:r>
            <a:r>
              <a:rPr kumimoji="1" lang="ja-JP" altLang="en-US" dirty="0">
                <a:latin typeface="BIZ UDPゴシック" panose="020B0400000000000000" pitchFamily="50" charset="-128"/>
                <a:ea typeface="BIZ UDPゴシック" panose="020B0400000000000000" pitchFamily="50" charset="-128"/>
              </a:rPr>
              <a:t>「受刑者」「子ども」</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支援　収監による生活困窮や心理的影響への支援</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目的　家族関係の維持、犯罪の世代間連鎖の防止</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日本</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対象「加害者」（事件発生直後）、「親」</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　支援　社会的制裁から家族を守る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　目的　加害者家族から解放され個人としての生き方を見つける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t>　</a:t>
            </a:r>
            <a:endParaRPr kumimoji="1" lang="ja-JP" altLang="en-US" dirty="0"/>
          </a:p>
        </p:txBody>
      </p:sp>
    </p:spTree>
    <p:extLst>
      <p:ext uri="{BB962C8B-B14F-4D97-AF65-F5344CB8AC3E}">
        <p14:creationId xmlns:p14="http://schemas.microsoft.com/office/powerpoint/2010/main" val="3934625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D20722-35CE-D504-A26D-592CF427E4CD}"/>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加害者家族支援各論①捜査段階</a:t>
            </a:r>
          </a:p>
        </p:txBody>
      </p:sp>
      <p:sp>
        <p:nvSpPr>
          <p:cNvPr id="3" name="コンテンツ プレースホルダー 2">
            <a:extLst>
              <a:ext uri="{FF2B5EF4-FFF2-40B4-BE49-F238E27FC236}">
                <a16:creationId xmlns:a16="http://schemas.microsoft.com/office/drawing/2014/main" id="{E25EBA79-4EF6-AD9A-DAE6-71EE9D4F6E62}"/>
              </a:ext>
            </a:extLst>
          </p:cNvPr>
          <p:cNvSpPr>
            <a:spLocks noGrp="1"/>
          </p:cNvSpPr>
          <p:nvPr>
            <p:ph idx="1"/>
          </p:nvPr>
        </p:nvSpPr>
        <p:spPr/>
        <p:txBody>
          <a:bodyPr/>
          <a:lstStyle/>
          <a:p>
            <a:pPr marL="0" indent="0">
              <a:buNone/>
            </a:pPr>
            <a:r>
              <a:rPr kumimoji="1" lang="ja-JP" altLang="en-US" dirty="0">
                <a:latin typeface="BIZ UDPゴシック" panose="020B0400000000000000" pitchFamily="50" charset="-128"/>
                <a:ea typeface="BIZ UDPゴシック" panose="020B0400000000000000" pitchFamily="50" charset="-128"/>
              </a:rPr>
              <a:t>報道対応（</a:t>
            </a:r>
            <a:r>
              <a:rPr lang="ja-JP" altLang="en-US" dirty="0">
                <a:latin typeface="BIZ UDPゴシック" panose="020B0400000000000000" pitchFamily="50" charset="-128"/>
                <a:ea typeface="BIZ UDPゴシック" panose="020B0400000000000000" pitchFamily="50" charset="-128"/>
              </a:rPr>
              <a:t>メディアスクラムへの</a:t>
            </a:r>
            <a:r>
              <a:rPr kumimoji="1" lang="ja-JP" altLang="en-US" dirty="0">
                <a:latin typeface="BIZ UDPゴシック" panose="020B0400000000000000" pitchFamily="50" charset="-128"/>
                <a:ea typeface="BIZ UDPゴシック" panose="020B0400000000000000" pitchFamily="50" charset="-128"/>
              </a:rPr>
              <a:t>取材対応、窓口対応、代理会見）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生活再建計画提案（転居、土地の売買、離婚等の相談）</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自ら転居、辞職する人々は多いが、決断は慎重にと助言。何十年も社会から断絶されていた家族が社会復帰することは困難であり、捜査段階からの早期介入によって、</a:t>
            </a:r>
            <a:r>
              <a:rPr kumimoji="1" lang="ja-JP" altLang="en-US" dirty="0">
                <a:solidFill>
                  <a:srgbClr val="FF0000"/>
                </a:solidFill>
                <a:latin typeface="BIZ UDPゴシック" panose="020B0400000000000000" pitchFamily="50" charset="-128"/>
                <a:ea typeface="BIZ UDPゴシック" panose="020B0400000000000000" pitchFamily="50" charset="-128"/>
              </a:rPr>
              <a:t>日常生活の維持</a:t>
            </a:r>
            <a:r>
              <a:rPr kumimoji="1" lang="ja-JP" altLang="en-US" dirty="0">
                <a:latin typeface="BIZ UDPゴシック" panose="020B0400000000000000" pitchFamily="50" charset="-128"/>
                <a:ea typeface="BIZ UDPゴシック" panose="020B0400000000000000" pitchFamily="50" charset="-128"/>
              </a:rPr>
              <a:t>、</a:t>
            </a:r>
            <a:r>
              <a:rPr kumimoji="1" lang="ja-JP" altLang="en-US" dirty="0">
                <a:solidFill>
                  <a:srgbClr val="FF0000"/>
                </a:solidFill>
                <a:latin typeface="BIZ UDPゴシック" panose="020B0400000000000000" pitchFamily="50" charset="-128"/>
                <a:ea typeface="BIZ UDPゴシック" panose="020B0400000000000000" pitchFamily="50" charset="-128"/>
              </a:rPr>
              <a:t>社会とのつながりを切らない</a:t>
            </a:r>
            <a:r>
              <a:rPr kumimoji="1" lang="ja-JP" altLang="en-US" dirty="0">
                <a:latin typeface="BIZ UDPゴシック" panose="020B0400000000000000" pitchFamily="50" charset="-128"/>
                <a:ea typeface="BIZ UDPゴシック" panose="020B0400000000000000" pitchFamily="50" charset="-128"/>
              </a:rPr>
              <a:t>サポートが必要。報道陣や弁護士など慣れない専門家とのやり取りや今後の不安から、家族が最もストレスを感じるのは捜査段階。</a:t>
            </a:r>
            <a:endParaRPr lang="en-US" altLang="ja-JP" dirty="0">
              <a:latin typeface="BIZ UDPゴシック" panose="020B0400000000000000" pitchFamily="50" charset="-128"/>
              <a:ea typeface="BIZ UDPゴシック" panose="020B0400000000000000" pitchFamily="50" charset="-128"/>
            </a:endParaRPr>
          </a:p>
          <a:p>
            <a:endParaRPr kumimoji="1" lang="ja-JP" altLang="en-US" dirty="0"/>
          </a:p>
        </p:txBody>
      </p:sp>
    </p:spTree>
    <p:extLst>
      <p:ext uri="{BB962C8B-B14F-4D97-AF65-F5344CB8AC3E}">
        <p14:creationId xmlns:p14="http://schemas.microsoft.com/office/powerpoint/2010/main" val="3857054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CF9026-C40F-689F-D083-8F4FA4D7FB38}"/>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加害者家族支援各論②公判段階</a:t>
            </a:r>
            <a:endParaRPr kumimoji="1" lang="ja-JP" altLang="en-US" dirty="0"/>
          </a:p>
        </p:txBody>
      </p:sp>
      <p:sp>
        <p:nvSpPr>
          <p:cNvPr id="3" name="コンテンツ プレースホルダー 2">
            <a:extLst>
              <a:ext uri="{FF2B5EF4-FFF2-40B4-BE49-F238E27FC236}">
                <a16:creationId xmlns:a16="http://schemas.microsoft.com/office/drawing/2014/main" id="{F68F9D9A-E930-4EAB-5DF6-FA8F64FB3421}"/>
              </a:ext>
            </a:extLst>
          </p:cNvPr>
          <p:cNvSpPr>
            <a:spLocks noGrp="1"/>
          </p:cNvSpPr>
          <p:nvPr>
            <p:ph idx="1"/>
          </p:nvPr>
        </p:nvSpPr>
        <p:spPr/>
        <p:txBody>
          <a:bodyPr/>
          <a:lstStyle/>
          <a:p>
            <a:pPr marL="0" indent="0">
              <a:buNone/>
            </a:pPr>
            <a:r>
              <a:rPr kumimoji="1" lang="ja-JP" altLang="en-US" sz="3600" dirty="0">
                <a:latin typeface="BIZ UDPゴシック" panose="020B0400000000000000" pitchFamily="50" charset="-128"/>
                <a:ea typeface="BIZ UDPゴシック" panose="020B0400000000000000" pitchFamily="50" charset="-128"/>
              </a:rPr>
              <a:t>報道対応（主に裁判員裁判対象事件）</a:t>
            </a:r>
            <a:endParaRPr kumimoji="1"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裁判対応</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　各種専門家の紹介</a:t>
            </a:r>
            <a:r>
              <a:rPr lang="ja-JP" altLang="en-US" sz="3600" dirty="0">
                <a:solidFill>
                  <a:srgbClr val="FF0000"/>
                </a:solidFill>
                <a:latin typeface="BIZ UDPゴシック" panose="020B0400000000000000" pitchFamily="50" charset="-128"/>
                <a:ea typeface="BIZ UDPゴシック" panose="020B0400000000000000" pitchFamily="50" charset="-128"/>
              </a:rPr>
              <a:t>（</a:t>
            </a:r>
            <a:r>
              <a:rPr kumimoji="1" lang="ja-JP" altLang="en-US" sz="3600" dirty="0">
                <a:solidFill>
                  <a:srgbClr val="FF0000"/>
                </a:solidFill>
                <a:latin typeface="BIZ UDPゴシック" panose="020B0400000000000000" pitchFamily="50" charset="-128"/>
                <a:ea typeface="BIZ UDPゴシック" panose="020B0400000000000000" pitchFamily="50" charset="-128"/>
              </a:rPr>
              <a:t>情状鑑定の実施への協力）</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kumimoji="1" lang="ja-JP" altLang="en-US" sz="3600" dirty="0">
                <a:latin typeface="BIZ UDPゴシック" panose="020B0400000000000000" pitchFamily="50" charset="-128"/>
                <a:ea typeface="BIZ UDPゴシック" panose="020B0400000000000000" pitchFamily="50" charset="-128"/>
              </a:rPr>
              <a:t>　</a:t>
            </a:r>
            <a:r>
              <a:rPr kumimoji="1" lang="ja-JP" altLang="en-US" sz="3600" dirty="0">
                <a:solidFill>
                  <a:srgbClr val="FF0000"/>
                </a:solidFill>
                <a:latin typeface="BIZ UDPゴシック" panose="020B0400000000000000" pitchFamily="50" charset="-128"/>
                <a:ea typeface="BIZ UDPゴシック" panose="020B0400000000000000" pitchFamily="50" charset="-128"/>
              </a:rPr>
              <a:t>裁判への付き添い</a:t>
            </a:r>
            <a:endParaRPr kumimoji="1" lang="en-US" altLang="ja-JP" sz="3600" dirty="0">
              <a:solidFill>
                <a:srgbClr val="FF0000"/>
              </a:solidFill>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＊加害者家族に傍聴の権利はないが、被告人の更生を支える家族が裁判の内容を知らなくてよいのか。</a:t>
            </a:r>
            <a:endParaRPr kumimoji="1" lang="en-US" altLang="ja-JP" sz="3600" dirty="0">
              <a:latin typeface="BIZ UDPゴシック" panose="020B0400000000000000" pitchFamily="50" charset="-128"/>
              <a:ea typeface="BIZ UDPゴシック" panose="020B0400000000000000" pitchFamily="50" charset="-128"/>
            </a:endParaRPr>
          </a:p>
          <a:p>
            <a:endParaRPr kumimoji="1" lang="ja-JP" altLang="en-US" dirty="0"/>
          </a:p>
        </p:txBody>
      </p:sp>
    </p:spTree>
    <p:extLst>
      <p:ext uri="{BB962C8B-B14F-4D97-AF65-F5344CB8AC3E}">
        <p14:creationId xmlns:p14="http://schemas.microsoft.com/office/powerpoint/2010/main" val="1082586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0B8048-7781-9E15-F8A6-EEB59171E20A}"/>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加害者家族支援各論　③判決確定後</a:t>
            </a:r>
          </a:p>
        </p:txBody>
      </p:sp>
      <p:sp>
        <p:nvSpPr>
          <p:cNvPr id="3" name="コンテンツ プレースホルダー 2">
            <a:extLst>
              <a:ext uri="{FF2B5EF4-FFF2-40B4-BE49-F238E27FC236}">
                <a16:creationId xmlns:a16="http://schemas.microsoft.com/office/drawing/2014/main" id="{7FCACC03-B449-77CE-029B-830974132683}"/>
              </a:ext>
            </a:extLst>
          </p:cNvPr>
          <p:cNvSpPr>
            <a:spLocks noGrp="1"/>
          </p:cNvSpPr>
          <p:nvPr>
            <p:ph idx="1"/>
          </p:nvPr>
        </p:nvSpPr>
        <p:spPr/>
        <p:txBody>
          <a:bodyPr>
            <a:normAutofit fontScale="92500" lnSpcReduction="10000"/>
          </a:bodyPr>
          <a:lstStyle/>
          <a:p>
            <a:pPr marL="0" indent="0">
              <a:buNone/>
            </a:pPr>
            <a:r>
              <a:rPr kumimoji="1" lang="ja-JP" altLang="en-US" dirty="0">
                <a:latin typeface="BIZ UDPゴシック" panose="020B0400000000000000" pitchFamily="50" charset="-128"/>
                <a:ea typeface="BIZ UDPゴシック" panose="020B0400000000000000" pitchFamily="50" charset="-128"/>
              </a:rPr>
              <a:t>「加害者家族の会」の実施</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１．運営</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ファシリテーター</a:t>
            </a:r>
            <a:r>
              <a:rPr lang="en-US" altLang="ja-JP" dirty="0">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名、</a:t>
            </a:r>
            <a:r>
              <a:rPr lang="en-US" altLang="ja-JP" dirty="0">
                <a:latin typeface="BIZ UDPゴシック" panose="020B0400000000000000" pitchFamily="50" charset="-128"/>
                <a:ea typeface="BIZ UDPゴシック" panose="020B0400000000000000" pitchFamily="50" charset="-128"/>
              </a:rPr>
              <a:t>1</a:t>
            </a:r>
            <a:r>
              <a:rPr lang="ja-JP" altLang="en-US" dirty="0">
                <a:latin typeface="BIZ UDPゴシック" panose="020B0400000000000000" pitchFamily="50" charset="-128"/>
                <a:ea typeface="BIZ UDPゴシック" panose="020B0400000000000000" pitchFamily="50" charset="-128"/>
              </a:rPr>
              <a:t>グループ</a:t>
            </a:r>
            <a:r>
              <a:rPr lang="en-US" altLang="ja-JP" dirty="0">
                <a:latin typeface="BIZ UDPゴシック" panose="020B0400000000000000" pitchFamily="50" charset="-128"/>
                <a:ea typeface="BIZ UDPゴシック" panose="020B0400000000000000" pitchFamily="50" charset="-128"/>
              </a:rPr>
              <a:t>8</a:t>
            </a:r>
            <a:r>
              <a:rPr lang="ja-JP" altLang="en-US" dirty="0">
                <a:latin typeface="BIZ UDPゴシック" panose="020B0400000000000000" pitchFamily="50" charset="-128"/>
                <a:ea typeface="BIZ UDPゴシック" panose="020B0400000000000000" pitchFamily="50" charset="-128"/>
              </a:rPr>
              <a:t>名程度（血族と姻族をグループ分けしている地域もあり）、</a:t>
            </a:r>
            <a:r>
              <a:rPr lang="en-US" altLang="ja-JP" dirty="0">
                <a:latin typeface="BIZ UDPゴシック" panose="020B0400000000000000" pitchFamily="50" charset="-128"/>
                <a:ea typeface="BIZ UDPゴシック" panose="020B0400000000000000" pitchFamily="50" charset="-128"/>
              </a:rPr>
              <a:t>90</a:t>
            </a:r>
            <a:r>
              <a:rPr lang="ja-JP" altLang="en-US" dirty="0">
                <a:latin typeface="BIZ UDPゴシック" panose="020B0400000000000000" pitchFamily="50" charset="-128"/>
                <a:ea typeface="BIZ UDPゴシック" panose="020B0400000000000000" pitchFamily="50" charset="-128"/>
              </a:rPr>
              <a:t>分程度、会場詳細は参加者にのみ告知。</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２．参加にあたっての約束</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・トーキングスティックを持っている人だけが話をする。</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・会で話されたことは外には持ち出さない。</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a:latin typeface="BIZ UDPゴシック" panose="020B0400000000000000" pitchFamily="50" charset="-128"/>
                <a:ea typeface="BIZ UDPゴシック" panose="020B0400000000000000" pitchFamily="50" charset="-128"/>
              </a:rPr>
              <a:t>・参加者</a:t>
            </a:r>
            <a:r>
              <a:rPr lang="ja-JP" altLang="en-US" dirty="0">
                <a:latin typeface="BIZ UDPゴシック" panose="020B0400000000000000" pitchFamily="50" charset="-128"/>
                <a:ea typeface="BIZ UDPゴシック" panose="020B0400000000000000" pitchFamily="50" charset="-128"/>
              </a:rPr>
              <a:t>の発言に対し、否定・批判・比較をしない。</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３．目的　</a:t>
            </a:r>
            <a:r>
              <a:rPr kumimoji="1" lang="ja-JP" altLang="en-US" dirty="0">
                <a:solidFill>
                  <a:srgbClr val="FF0000"/>
                </a:solidFill>
                <a:latin typeface="BIZ UDPゴシック" panose="020B0400000000000000" pitchFamily="50" charset="-128"/>
                <a:ea typeface="BIZ UDPゴシック" panose="020B0400000000000000" pitchFamily="50" charset="-128"/>
              </a:rPr>
              <a:t>家族という鎖からの解放　「私」を主語に語る</a:t>
            </a:r>
            <a:endParaRPr lang="en-US" altLang="ja-JP" dirty="0">
              <a:solidFill>
                <a:srgbClr val="FF0000"/>
              </a:solidFill>
              <a:latin typeface="BIZ UDPゴシック" panose="020B0400000000000000" pitchFamily="50" charset="-128"/>
              <a:ea typeface="BIZ UDPゴシック" panose="020B0400000000000000" pitchFamily="50" charset="-128"/>
            </a:endParaRPr>
          </a:p>
          <a:p>
            <a:pPr marL="0" indent="0">
              <a:buNone/>
            </a:pPr>
            <a:r>
              <a:rPr kumimoji="1"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判決確定後に関わらず参加は可能。</a:t>
            </a:r>
            <a:endParaRPr kumimoji="1" lang="en-US" altLang="ja-JP"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35810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1C4DA6-1FF4-FD6E-F1AB-29580D4A8AE9}"/>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加害者家族支援各論④</a:t>
            </a:r>
            <a:r>
              <a:rPr lang="ja-JP" altLang="en-US" dirty="0">
                <a:latin typeface="BIZ UDPゴシック" panose="020B0400000000000000" pitchFamily="50" charset="-128"/>
                <a:ea typeface="BIZ UDPゴシック" panose="020B0400000000000000" pitchFamily="50" charset="-128"/>
              </a:rPr>
              <a:t>心理的危機介入</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3D75B172-8C43-F0C2-2B19-EC7A0F347E15}"/>
              </a:ext>
            </a:extLst>
          </p:cNvPr>
          <p:cNvSpPr>
            <a:spLocks noGrp="1"/>
          </p:cNvSpPr>
          <p:nvPr>
            <p:ph idx="1"/>
          </p:nvPr>
        </p:nvSpPr>
        <p:spPr/>
        <p:txBody>
          <a:bodyPr>
            <a:normAutofit/>
          </a:bodyPr>
          <a:lstStyle/>
          <a:p>
            <a:pPr marL="0" indent="0">
              <a:buNone/>
            </a:pP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事例１</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交通事故加害者家族</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交通事故は在宅捜査になるケースが多く、加害者の叫び声で夜中に起こされたり、加害者が鬱になった影響で、同居中の家族の心理状態に影響が出るケースが多い。</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→早期の精神科受診。</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＊医師に加害（事故）の内容は伝えず、「仕事のストレスで不眠」などと説明しているケースがほとんど。拒絶される不安を抱えている相談者が多く、当団体に繋がる。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a:t>
            </a:r>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71172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66E873-AB6C-C26A-23DD-A6E5E6F3E31C}"/>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加害者家族支援各論⑤依存症のケース</a:t>
            </a:r>
            <a:endParaRPr kumimoji="1" lang="ja-JP" altLang="en-US" dirty="0"/>
          </a:p>
        </p:txBody>
      </p:sp>
      <p:sp>
        <p:nvSpPr>
          <p:cNvPr id="3" name="コンテンツ プレースホルダー 2">
            <a:extLst>
              <a:ext uri="{FF2B5EF4-FFF2-40B4-BE49-F238E27FC236}">
                <a16:creationId xmlns:a16="http://schemas.microsoft.com/office/drawing/2014/main" id="{4D7DD074-E118-E618-F1F5-BC32F0E69BC6}"/>
              </a:ext>
            </a:extLst>
          </p:cNvPr>
          <p:cNvSpPr>
            <a:spLocks noGrp="1"/>
          </p:cNvSpPr>
          <p:nvPr>
            <p:ph idx="1"/>
          </p:nvPr>
        </p:nvSpPr>
        <p:spPr/>
        <p:txBody>
          <a:bodyPr>
            <a:normAutofit lnSpcReduction="10000"/>
          </a:bodyPr>
          <a:lstStyle/>
          <a:p>
            <a:pPr marL="0" indent="0">
              <a:buNone/>
            </a:pP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事例１</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社会的孤立から万引き依存症になった高学歴難民</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『刑事法をめぐる被害と向き合おう</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被害者・加害者を超えて</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共著、</a:t>
            </a: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2024</a:t>
            </a: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200</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204</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頁参照。</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事例２</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小児性愛、性依存症と判断された高学歴難民</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『刑事法をめぐる被害と向き合おう</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被害者・加害者を超えて</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共著、</a:t>
            </a: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2024</a:t>
            </a: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204</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207</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頁参照。</a:t>
            </a:r>
            <a:endPar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0" indent="0">
              <a:buNone/>
            </a:pP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　被告人が望まない治療の押し付けや病名の付与は、個人の尊厳を傷付け、回復の妨げとなっている。</a:t>
            </a:r>
            <a:endParaRPr lang="en-US" altLang="ja-JP" kern="100" dirty="0">
              <a:latin typeface="Century" panose="02040604050505020304" pitchFamily="18" charset="0"/>
              <a:ea typeface="BIZ UDPゴシック" panose="020B0400000000000000" pitchFamily="50" charset="-128"/>
              <a:cs typeface="Times New Roman" panose="02020603050405020304" pitchFamily="18" charset="0"/>
            </a:endParaRPr>
          </a:p>
          <a:p>
            <a:pPr marL="0" indent="0">
              <a:buNone/>
            </a:pP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「回復とは、犯罪者らしく反省できるようになることではなく、自分を取り戻すこと」</a:t>
            </a:r>
            <a:endParaRPr lang="en-US" altLang="ja-JP" dirty="0">
              <a:latin typeface="BIZ UDPゴシック" panose="020B0400000000000000" pitchFamily="50" charset="-128"/>
              <a:ea typeface="BIZ UDPゴシック" panose="020B0400000000000000" pitchFamily="50" charset="-128"/>
            </a:endParaRPr>
          </a:p>
          <a:p>
            <a:pPr marL="0" indent="0">
              <a:buNone/>
            </a:pPr>
            <a:endParaRPr kumimoji="1" lang="en-US" altLang="ja-JP" dirty="0">
              <a:latin typeface="BIZ UDPゴシック" panose="020B0400000000000000" pitchFamily="50" charset="-128"/>
              <a:ea typeface="BIZ UDPゴシック" panose="020B0400000000000000" pitchFamily="50" charset="-128"/>
            </a:endParaRPr>
          </a:p>
          <a:p>
            <a:pPr marL="0" indent="0">
              <a:buNone/>
            </a:pPr>
            <a:endParaRPr kumimoji="1" lang="ja-JP" altLang="en-US" dirty="0"/>
          </a:p>
        </p:txBody>
      </p:sp>
    </p:spTree>
    <p:extLst>
      <p:ext uri="{BB962C8B-B14F-4D97-AF65-F5344CB8AC3E}">
        <p14:creationId xmlns:p14="http://schemas.microsoft.com/office/powerpoint/2010/main" val="3589812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E5B76B-2FA5-A60A-D15E-7BA792AB99C3}"/>
              </a:ext>
            </a:extLst>
          </p:cNvPr>
          <p:cNvSpPr>
            <a:spLocks noGrp="1"/>
          </p:cNvSpPr>
          <p:nvPr>
            <p:ph type="title"/>
          </p:nvPr>
        </p:nvSpPr>
        <p:spPr/>
        <p:txBody>
          <a:bodyPr/>
          <a:lstStyle/>
          <a:p>
            <a:r>
              <a:rPr kumimoji="1" lang="ja-JP" altLang="en-US" dirty="0"/>
              <a:t>　　　　</a:t>
            </a:r>
            <a:r>
              <a:rPr kumimoji="1" lang="ja-JP" altLang="en-US" dirty="0">
                <a:latin typeface="BIZ UDPゴシック" panose="020B0400000000000000" pitchFamily="50" charset="-128"/>
                <a:ea typeface="BIZ UDPゴシック" panose="020B0400000000000000" pitchFamily="50" charset="-128"/>
              </a:rPr>
              <a:t>加害者家族支援各論</a:t>
            </a:r>
            <a:br>
              <a:rPr kumimoji="1" lang="en-US" altLang="ja-JP" dirty="0">
                <a:latin typeface="BIZ UDPゴシック" panose="020B0400000000000000" pitchFamily="50" charset="-128"/>
                <a:ea typeface="BIZ UDPゴシック" panose="020B0400000000000000" pitchFamily="50" charset="-128"/>
              </a:rPr>
            </a:br>
            <a:r>
              <a:rPr kumimoji="1" lang="ja-JP" altLang="en-US" dirty="0">
                <a:latin typeface="BIZ UDPゴシック" panose="020B0400000000000000" pitchFamily="50" charset="-128"/>
                <a:ea typeface="BIZ UDPゴシック" panose="020B0400000000000000" pitchFamily="50" charset="-128"/>
              </a:rPr>
              <a:t>　　　⑥家族の加害行為への介入</a:t>
            </a:r>
          </a:p>
        </p:txBody>
      </p:sp>
      <p:sp>
        <p:nvSpPr>
          <p:cNvPr id="3" name="コンテンツ プレースホルダー 2">
            <a:extLst>
              <a:ext uri="{FF2B5EF4-FFF2-40B4-BE49-F238E27FC236}">
                <a16:creationId xmlns:a16="http://schemas.microsoft.com/office/drawing/2014/main" id="{336FC7A9-F8B6-14F0-B7CE-21F85D72FDC9}"/>
              </a:ext>
            </a:extLst>
          </p:cNvPr>
          <p:cNvSpPr>
            <a:spLocks noGrp="1"/>
          </p:cNvSpPr>
          <p:nvPr>
            <p:ph idx="1"/>
          </p:nvPr>
        </p:nvSpPr>
        <p:spPr/>
        <p:txBody>
          <a:bodyPr/>
          <a:lstStyle/>
          <a:p>
            <a:pPr marL="0" indent="0">
              <a:buNone/>
            </a:pPr>
            <a:r>
              <a:rPr kumimoji="1" lang="ja-JP" altLang="en-US" dirty="0"/>
              <a:t>　</a:t>
            </a:r>
            <a:r>
              <a:rPr kumimoji="1" lang="ja-JP" altLang="en-US" sz="3600" dirty="0">
                <a:latin typeface="BIZ UDPゴシック" panose="020B0400000000000000" pitchFamily="50" charset="-128"/>
                <a:ea typeface="BIZ UDPゴシック" panose="020B0400000000000000" pitchFamily="50" charset="-128"/>
              </a:rPr>
              <a:t>加害者家族が、加害者に対する虐待、性暴力などに気が付いていないケースへの介入</a:t>
            </a:r>
            <a:endParaRPr kumimoji="1"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　一方的に責めるのではなく、当該行為を加害者は望んでおらず、加害行為となっている認識を共有する。</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　虐待は躾、体罰は教育と正当化されていた時代がある。男女不平等も社会の歪みであり、個人に影響を与えている。</a:t>
            </a:r>
            <a:endParaRPr lang="en-US" altLang="ja-JP" sz="3600" dirty="0">
              <a:latin typeface="BIZ UDPゴシック" panose="020B0400000000000000" pitchFamily="50" charset="-128"/>
              <a:ea typeface="BIZ UDPゴシック" panose="020B0400000000000000" pitchFamily="50" charset="-128"/>
            </a:endParaRPr>
          </a:p>
          <a:p>
            <a:pPr marL="0" indent="0">
              <a:buNone/>
            </a:pPr>
            <a:endParaRPr kumimoji="1" lang="ja-JP" altLang="en-US" sz="3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69165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9E8255-5A7E-BECC-B822-206BE9772F3B}"/>
              </a:ext>
            </a:extLst>
          </p:cNvPr>
          <p:cNvSpPr>
            <a:spLocks noGrp="1"/>
          </p:cNvSpPr>
          <p:nvPr>
            <p:ph type="title"/>
          </p:nvPr>
        </p:nvSpPr>
        <p:spPr/>
        <p:txBody>
          <a:bodyPr>
            <a:normAutofit fontScale="90000"/>
          </a:bodyPr>
          <a:lstStyle/>
          <a:p>
            <a:r>
              <a:rPr kumimoji="1" lang="ja-JP" altLang="en-US" dirty="0">
                <a:latin typeface="BIZ UDPゴシック" panose="020B0400000000000000" pitchFamily="50" charset="-128"/>
                <a:ea typeface="BIZ UDPゴシック" panose="020B0400000000000000" pitchFamily="50" charset="-128"/>
              </a:rPr>
              <a:t>　　　　　　加害者家族支援各論</a:t>
            </a:r>
            <a:br>
              <a:rPr kumimoji="1" lang="en-US" altLang="ja-JP" dirty="0">
                <a:latin typeface="BIZ UDPゴシック" panose="020B0400000000000000" pitchFamily="50" charset="-128"/>
                <a:ea typeface="BIZ UDPゴシック" panose="020B0400000000000000" pitchFamily="50" charset="-128"/>
              </a:rPr>
            </a:br>
            <a:r>
              <a:rPr kumimoji="1" lang="ja-JP" altLang="en-US" dirty="0">
                <a:latin typeface="BIZ UDPゴシック" panose="020B0400000000000000" pitchFamily="50" charset="-128"/>
                <a:ea typeface="BIZ UDPゴシック" panose="020B0400000000000000" pitchFamily="50" charset="-128"/>
              </a:rPr>
              <a:t>　　⑦加害者家族支援における心理職の役割</a:t>
            </a:r>
          </a:p>
        </p:txBody>
      </p:sp>
      <p:sp>
        <p:nvSpPr>
          <p:cNvPr id="3" name="コンテンツ プレースホルダー 2">
            <a:extLst>
              <a:ext uri="{FF2B5EF4-FFF2-40B4-BE49-F238E27FC236}">
                <a16:creationId xmlns:a16="http://schemas.microsoft.com/office/drawing/2014/main" id="{5D3FD765-3496-4EE1-3CDC-BBBFB5ED3AAF}"/>
              </a:ext>
            </a:extLst>
          </p:cNvPr>
          <p:cNvSpPr>
            <a:spLocks noGrp="1"/>
          </p:cNvSpPr>
          <p:nvPr>
            <p:ph idx="1"/>
          </p:nvPr>
        </p:nvSpPr>
        <p:spPr/>
        <p:txBody>
          <a:bodyPr>
            <a:normAutofit/>
          </a:bodyPr>
          <a:lstStyle/>
          <a:p>
            <a:pPr marL="0" indent="0">
              <a:buNone/>
            </a:pPr>
            <a:r>
              <a:rPr lang="ja-JP" altLang="en-US" sz="3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加害者家族支援としての心理療法</a:t>
            </a:r>
            <a:endParaRPr lang="en-US" altLang="ja-JP" sz="3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indent="0">
              <a:buNone/>
            </a:pPr>
            <a:r>
              <a:rPr lang="ja-JP" altLang="en-US" sz="3200" kern="100" dirty="0">
                <a:latin typeface="BIZ UDPゴシック" panose="020B0400000000000000" pitchFamily="50" charset="-128"/>
                <a:ea typeface="BIZ UDPゴシック" panose="020B0400000000000000" pitchFamily="50" charset="-128"/>
                <a:cs typeface="Times New Roman" panose="02020603050405020304" pitchFamily="18" charset="0"/>
              </a:rPr>
              <a:t>加害者の更生と加害者家族への心理的支援</a:t>
            </a:r>
            <a:endParaRPr lang="en-US" altLang="ja-JP" sz="3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indent="0">
              <a:buNone/>
            </a:pPr>
            <a:r>
              <a:rPr lang="ja-JP" altLang="en-US" sz="3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家族会における心理職の役割</a:t>
            </a:r>
            <a:endParaRPr lang="en-US" altLang="ja-JP" sz="3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indent="0">
              <a:buNone/>
            </a:pPr>
            <a:r>
              <a:rPr lang="ja-JP" altLang="en-US" sz="3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相澤雅彦・駒場優子</a:t>
            </a:r>
            <a:r>
              <a:rPr lang="ja-JP" altLang="ja-JP" sz="3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『加害者家族支援の理論と実践―家族の回復と加害者の更生に向けて―（第二版）』（</a:t>
            </a:r>
            <a:r>
              <a:rPr lang="ja-JP" altLang="en-US" sz="3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編著、</a:t>
            </a:r>
            <a:r>
              <a:rPr lang="ja-JP" altLang="ja-JP" sz="3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現代人文社、</a:t>
            </a:r>
            <a:r>
              <a:rPr lang="en-US" altLang="ja-JP" sz="3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2021</a:t>
            </a:r>
            <a:r>
              <a:rPr lang="ja-JP" altLang="ja-JP" sz="3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3200" kern="100" dirty="0">
                <a:latin typeface="BIZ UDPゴシック" panose="020B0400000000000000" pitchFamily="50" charset="-128"/>
                <a:ea typeface="BIZ UDPゴシック" panose="020B0400000000000000" pitchFamily="50" charset="-128"/>
                <a:cs typeface="Times New Roman" panose="02020603050405020304" pitchFamily="18" charset="0"/>
              </a:rPr>
              <a:t>284</a:t>
            </a:r>
            <a:r>
              <a:rPr lang="ja-JP" altLang="en-US" sz="3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3200" kern="100" dirty="0">
                <a:latin typeface="BIZ UDPゴシック" panose="020B0400000000000000" pitchFamily="50" charset="-128"/>
                <a:ea typeface="BIZ UDPゴシック" panose="020B0400000000000000" pitchFamily="50" charset="-128"/>
                <a:cs typeface="Times New Roman" panose="02020603050405020304" pitchFamily="18" charset="0"/>
              </a:rPr>
              <a:t>330</a:t>
            </a:r>
            <a:r>
              <a:rPr lang="ja-JP" altLang="en-US" sz="3200" kern="100" dirty="0">
                <a:latin typeface="BIZ UDPゴシック" panose="020B0400000000000000" pitchFamily="50" charset="-128"/>
                <a:ea typeface="BIZ UDPゴシック" panose="020B0400000000000000" pitchFamily="50" charset="-128"/>
                <a:cs typeface="Times New Roman" panose="02020603050405020304" pitchFamily="18" charset="0"/>
              </a:rPr>
              <a:t>頁参照</a:t>
            </a:r>
            <a:endParaRPr kumimoji="1" lang="ja-JP" altLang="en-US" sz="3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65810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BF6305-20C3-F05A-E3E0-159B4A4E4C7D}"/>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スケジュール</a:t>
            </a:r>
          </a:p>
        </p:txBody>
      </p:sp>
      <p:sp>
        <p:nvSpPr>
          <p:cNvPr id="3" name="コンテンツ プレースホルダー 2">
            <a:extLst>
              <a:ext uri="{FF2B5EF4-FFF2-40B4-BE49-F238E27FC236}">
                <a16:creationId xmlns:a16="http://schemas.microsoft.com/office/drawing/2014/main" id="{DCD62B29-7463-1AAC-30FF-61DC244612D9}"/>
              </a:ext>
            </a:extLst>
          </p:cNvPr>
          <p:cNvSpPr>
            <a:spLocks noGrp="1"/>
          </p:cNvSpPr>
          <p:nvPr>
            <p:ph idx="1"/>
          </p:nvPr>
        </p:nvSpPr>
        <p:spPr/>
        <p:txBody>
          <a:bodyPr>
            <a:normAutofit/>
          </a:bodyPr>
          <a:lstStyle/>
          <a:p>
            <a:pPr marL="0" indent="0">
              <a:buNone/>
            </a:pPr>
            <a:r>
              <a:rPr lang="en-US" altLang="ja-JP" sz="4000" dirty="0">
                <a:latin typeface="BIZ UDPゴシック" panose="020B0400000000000000" pitchFamily="50" charset="-128"/>
                <a:ea typeface="BIZ UDPゴシック" panose="020B0400000000000000" pitchFamily="50" charset="-128"/>
              </a:rPr>
              <a:t>1.</a:t>
            </a:r>
            <a:r>
              <a:rPr lang="ja-JP" altLang="en-US" sz="4000" dirty="0">
                <a:latin typeface="BIZ UDPゴシック" panose="020B0400000000000000" pitchFamily="50" charset="-128"/>
                <a:ea typeface="BIZ UDPゴシック" panose="020B0400000000000000" pitchFamily="50" charset="-128"/>
              </a:rPr>
              <a:t>自己紹介</a:t>
            </a:r>
            <a:endParaRPr lang="en-US" altLang="ja-JP" sz="4000" dirty="0">
              <a:latin typeface="BIZ UDPゴシック" panose="020B0400000000000000" pitchFamily="50" charset="-128"/>
              <a:ea typeface="BIZ UDPゴシック" panose="020B0400000000000000" pitchFamily="50" charset="-128"/>
            </a:endParaRPr>
          </a:p>
          <a:p>
            <a:pPr marL="0" indent="0">
              <a:buNone/>
            </a:pPr>
            <a:r>
              <a:rPr kumimoji="1" lang="ja-JP" altLang="en-US" sz="4000" dirty="0">
                <a:latin typeface="BIZ UDPゴシック" panose="020B0400000000000000" pitchFamily="50" charset="-128"/>
                <a:ea typeface="BIZ UDPゴシック" panose="020B0400000000000000" pitchFamily="50" charset="-128"/>
              </a:rPr>
              <a:t>２．加害者家族支援総論</a:t>
            </a:r>
            <a:endParaRPr kumimoji="1" lang="en-US" altLang="ja-JP" sz="4000" dirty="0">
              <a:latin typeface="BIZ UDPゴシック" panose="020B0400000000000000" pitchFamily="50" charset="-128"/>
              <a:ea typeface="BIZ UDPゴシック" panose="020B0400000000000000" pitchFamily="50" charset="-128"/>
            </a:endParaRPr>
          </a:p>
          <a:p>
            <a:pPr marL="0" indent="0">
              <a:buNone/>
            </a:pPr>
            <a:r>
              <a:rPr lang="ja-JP" altLang="en-US" sz="4000" dirty="0">
                <a:latin typeface="BIZ UDPゴシック" panose="020B0400000000000000" pitchFamily="50" charset="-128"/>
                <a:ea typeface="BIZ UDPゴシック" panose="020B0400000000000000" pitchFamily="50" charset="-128"/>
              </a:rPr>
              <a:t>　</a:t>
            </a:r>
            <a:r>
              <a:rPr lang="en-US" altLang="ja-JP" sz="4000" dirty="0">
                <a:latin typeface="BIZ UDPゴシック" panose="020B0400000000000000" pitchFamily="50" charset="-128"/>
                <a:ea typeface="BIZ UDPゴシック" panose="020B0400000000000000" pitchFamily="50" charset="-128"/>
              </a:rPr>
              <a:t>―</a:t>
            </a:r>
            <a:r>
              <a:rPr lang="ja-JP" altLang="en-US" sz="4000" dirty="0">
                <a:latin typeface="BIZ UDPゴシック" panose="020B0400000000000000" pitchFamily="50" charset="-128"/>
                <a:ea typeface="BIZ UDPゴシック" panose="020B0400000000000000" pitchFamily="50" charset="-128"/>
              </a:rPr>
              <a:t>日本の加害者家族支援の在り方</a:t>
            </a:r>
            <a:r>
              <a:rPr lang="en-US" altLang="ja-JP" sz="4000" dirty="0">
                <a:latin typeface="BIZ UDPゴシック" panose="020B0400000000000000" pitchFamily="50" charset="-128"/>
                <a:ea typeface="BIZ UDPゴシック" panose="020B0400000000000000" pitchFamily="50" charset="-128"/>
              </a:rPr>
              <a:t>―</a:t>
            </a:r>
          </a:p>
          <a:p>
            <a:pPr marL="0" indent="0">
              <a:buNone/>
            </a:pPr>
            <a:r>
              <a:rPr kumimoji="1" lang="ja-JP" altLang="en-US" sz="4000" dirty="0">
                <a:latin typeface="BIZ UDPゴシック" panose="020B0400000000000000" pitchFamily="50" charset="-128"/>
                <a:ea typeface="BIZ UDPゴシック" panose="020B0400000000000000" pitchFamily="50" charset="-128"/>
              </a:rPr>
              <a:t>３．加害者家族支援各論</a:t>
            </a:r>
            <a:endParaRPr kumimoji="1" lang="en-US" altLang="ja-JP" sz="4000" dirty="0">
              <a:latin typeface="BIZ UDPゴシック" panose="020B0400000000000000" pitchFamily="50" charset="-128"/>
              <a:ea typeface="BIZ UDPゴシック" panose="020B0400000000000000" pitchFamily="50" charset="-128"/>
            </a:endParaRPr>
          </a:p>
          <a:p>
            <a:pPr marL="0" indent="0">
              <a:buNone/>
            </a:pPr>
            <a:r>
              <a:rPr lang="ja-JP" altLang="en-US" sz="4000" dirty="0">
                <a:latin typeface="BIZ UDPゴシック" panose="020B0400000000000000" pitchFamily="50" charset="-128"/>
                <a:ea typeface="BIZ UDPゴシック" panose="020B0400000000000000" pitchFamily="50" charset="-128"/>
              </a:rPr>
              <a:t>　</a:t>
            </a:r>
            <a:r>
              <a:rPr lang="en-US" altLang="ja-JP" sz="4000" dirty="0">
                <a:latin typeface="BIZ UDPゴシック" panose="020B0400000000000000" pitchFamily="50" charset="-128"/>
                <a:ea typeface="BIZ UDPゴシック" panose="020B0400000000000000" pitchFamily="50" charset="-128"/>
              </a:rPr>
              <a:t>―</a:t>
            </a:r>
            <a:r>
              <a:rPr lang="ja-JP" altLang="en-US" sz="4000" dirty="0">
                <a:latin typeface="BIZ UDPゴシック" panose="020B0400000000000000" pitchFamily="50" charset="-128"/>
                <a:ea typeface="BIZ UDPゴシック" panose="020B0400000000000000" pitchFamily="50" charset="-128"/>
              </a:rPr>
              <a:t>加害者家族の心理的支援</a:t>
            </a:r>
            <a:r>
              <a:rPr lang="en-US" altLang="ja-JP" sz="4000" dirty="0">
                <a:latin typeface="BIZ UDPゴシック" panose="020B0400000000000000" pitchFamily="50" charset="-128"/>
                <a:ea typeface="BIZ UDPゴシック" panose="020B0400000000000000" pitchFamily="50" charset="-128"/>
              </a:rPr>
              <a:t>―</a:t>
            </a:r>
          </a:p>
        </p:txBody>
      </p:sp>
    </p:spTree>
    <p:extLst>
      <p:ext uri="{BB962C8B-B14F-4D97-AF65-F5344CB8AC3E}">
        <p14:creationId xmlns:p14="http://schemas.microsoft.com/office/powerpoint/2010/main" val="332375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409081-2ACF-9B32-FF24-21B48B264F48}"/>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特定非営利活動法人</a:t>
            </a:r>
            <a:r>
              <a:rPr kumimoji="1" lang="en-US" altLang="ja-JP" dirty="0" err="1">
                <a:latin typeface="BIZ UDPゴシック" panose="020B0400000000000000" pitchFamily="50" charset="-128"/>
                <a:ea typeface="BIZ UDPゴシック" panose="020B0400000000000000" pitchFamily="50" charset="-128"/>
              </a:rPr>
              <a:t>WorldOpenHeart</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46FB7C81-ECBE-F759-8A45-212BF2624D96}"/>
              </a:ext>
            </a:extLst>
          </p:cNvPr>
          <p:cNvSpPr>
            <a:spLocks noGrp="1"/>
          </p:cNvSpPr>
          <p:nvPr>
            <p:ph idx="1"/>
          </p:nvPr>
        </p:nvSpPr>
        <p:spPr/>
        <p:txBody>
          <a:bodyPr/>
          <a:lstStyle/>
          <a:p>
            <a:pPr marL="0" indent="0">
              <a:buNone/>
            </a:pPr>
            <a:r>
              <a:rPr kumimoji="1" lang="ja-JP" altLang="en-US" sz="4400" dirty="0">
                <a:latin typeface="BIZ UDPゴシック" panose="020B0400000000000000" pitchFamily="50" charset="-128"/>
                <a:ea typeface="BIZ UDPゴシック" panose="020B0400000000000000" pitchFamily="50" charset="-128"/>
              </a:rPr>
              <a:t>加害者家族ホットライン　</a:t>
            </a:r>
            <a:endParaRPr kumimoji="1" lang="en-US" altLang="ja-JP" sz="4400" dirty="0">
              <a:latin typeface="BIZ UDPゴシック" panose="020B0400000000000000" pitchFamily="50" charset="-128"/>
              <a:ea typeface="BIZ UDPゴシック" panose="020B0400000000000000" pitchFamily="50" charset="-128"/>
            </a:endParaRPr>
          </a:p>
          <a:p>
            <a:pPr marL="0" indent="0">
              <a:buNone/>
            </a:pPr>
            <a:r>
              <a:rPr kumimoji="1" lang="ja-JP" altLang="en-US" sz="4400" dirty="0">
                <a:latin typeface="BIZ UDPゴシック" panose="020B0400000000000000" pitchFamily="50" charset="-128"/>
                <a:ea typeface="BIZ UDPゴシック" panose="020B0400000000000000" pitchFamily="50" charset="-128"/>
              </a:rPr>
              <a:t>０９０－５８３１－０８１０（</a:t>
            </a:r>
            <a:r>
              <a:rPr kumimoji="1" lang="en-US" altLang="ja-JP" sz="4400" dirty="0">
                <a:latin typeface="BIZ UDPゴシック" panose="020B0400000000000000" pitchFamily="50" charset="-128"/>
                <a:ea typeface="BIZ UDPゴシック" panose="020B0400000000000000" pitchFamily="50" charset="-128"/>
              </a:rPr>
              <a:t>24</a:t>
            </a:r>
            <a:r>
              <a:rPr kumimoji="1" lang="ja-JP" altLang="en-US" sz="4400" dirty="0">
                <a:latin typeface="BIZ UDPゴシック" panose="020B0400000000000000" pitchFamily="50" charset="-128"/>
                <a:ea typeface="BIZ UDPゴシック" panose="020B0400000000000000" pitchFamily="50" charset="-128"/>
              </a:rPr>
              <a:t>時間対応・非通知不可）</a:t>
            </a:r>
            <a:endParaRPr kumimoji="1" lang="en-US" altLang="ja-JP" sz="4400" dirty="0">
              <a:latin typeface="BIZ UDPゴシック" panose="020B0400000000000000" pitchFamily="50" charset="-128"/>
              <a:ea typeface="BIZ UDPゴシック" panose="020B0400000000000000" pitchFamily="50" charset="-128"/>
            </a:endParaRPr>
          </a:p>
          <a:p>
            <a:pPr marL="0" indent="0">
              <a:buNone/>
            </a:pPr>
            <a:r>
              <a:rPr kumimoji="1" lang="ja-JP" altLang="en-US" sz="4400" dirty="0">
                <a:latin typeface="BIZ UDPゴシック" panose="020B0400000000000000" pitchFamily="50" charset="-128"/>
                <a:ea typeface="BIZ UDPゴシック" panose="020B0400000000000000" pitchFamily="50" charset="-128"/>
              </a:rPr>
              <a:t>支援者などからの相談も受け付けております。</a:t>
            </a:r>
            <a:endParaRPr kumimoji="1" lang="en-US" altLang="ja-JP" sz="4400" dirty="0">
              <a:latin typeface="BIZ UDPゴシック" panose="020B0400000000000000" pitchFamily="50" charset="-128"/>
              <a:ea typeface="BIZ UDPゴシック" panose="020B0400000000000000" pitchFamily="50" charset="-128"/>
            </a:endParaRPr>
          </a:p>
          <a:p>
            <a:pPr marL="0" indent="0">
              <a:buNone/>
            </a:pPr>
            <a:r>
              <a:rPr kumimoji="1" lang="ja-JP" altLang="en-US" sz="4400" dirty="0">
                <a:latin typeface="BIZ UDPゴシック" panose="020B0400000000000000" pitchFamily="50" charset="-128"/>
                <a:ea typeface="BIZ UDPゴシック" panose="020B0400000000000000" pitchFamily="50" charset="-128"/>
              </a:rPr>
              <a:t>相談は無料です。</a:t>
            </a:r>
            <a:endParaRPr kumimoji="1" lang="en-US" altLang="ja-JP" sz="4400" dirty="0">
              <a:latin typeface="BIZ UDPゴシック" panose="020B0400000000000000" pitchFamily="50" charset="-128"/>
              <a:ea typeface="BIZ UDPゴシック" panose="020B0400000000000000" pitchFamily="50" charset="-128"/>
            </a:endParaRPr>
          </a:p>
          <a:p>
            <a:pPr marL="0" indent="0">
              <a:buNone/>
            </a:pPr>
            <a:endParaRPr kumimoji="1" lang="ja-JP" altLang="en-US" dirty="0"/>
          </a:p>
        </p:txBody>
      </p:sp>
    </p:spTree>
    <p:extLst>
      <p:ext uri="{BB962C8B-B14F-4D97-AF65-F5344CB8AC3E}">
        <p14:creationId xmlns:p14="http://schemas.microsoft.com/office/powerpoint/2010/main" val="4107351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FCBA66-D7C6-9D7A-1321-0791D3E4858D}"/>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自己紹介①</a:t>
            </a:r>
            <a:r>
              <a:rPr kumimoji="1" lang="en-US" altLang="ja-JP" dirty="0" err="1">
                <a:latin typeface="BIZ UDPゴシック" panose="020B0400000000000000" pitchFamily="50" charset="-128"/>
                <a:ea typeface="BIZ UDPゴシック" panose="020B0400000000000000" pitchFamily="50" charset="-128"/>
              </a:rPr>
              <a:t>WorldOpenHeart</a:t>
            </a:r>
            <a:r>
              <a:rPr kumimoji="1" lang="ja-JP" altLang="en-US" dirty="0">
                <a:latin typeface="BIZ UDPゴシック" panose="020B0400000000000000" pitchFamily="50" charset="-128"/>
                <a:ea typeface="BIZ UDPゴシック" panose="020B0400000000000000" pitchFamily="50" charset="-128"/>
              </a:rPr>
              <a:t>の実績</a:t>
            </a:r>
          </a:p>
        </p:txBody>
      </p:sp>
      <p:sp>
        <p:nvSpPr>
          <p:cNvPr id="3" name="コンテンツ プレースホルダー 2">
            <a:extLst>
              <a:ext uri="{FF2B5EF4-FFF2-40B4-BE49-F238E27FC236}">
                <a16:creationId xmlns:a16="http://schemas.microsoft.com/office/drawing/2014/main" id="{6CEA2CF4-90B3-452E-6EDA-BA966E0F84F9}"/>
              </a:ext>
            </a:extLst>
          </p:cNvPr>
          <p:cNvSpPr>
            <a:spLocks noGrp="1"/>
          </p:cNvSpPr>
          <p:nvPr>
            <p:ph idx="1"/>
          </p:nvPr>
        </p:nvSpPr>
        <p:spPr/>
        <p:txBody>
          <a:bodyPr>
            <a:normAutofit/>
          </a:bodyPr>
          <a:lstStyle/>
          <a:p>
            <a:pPr marL="0" indent="0">
              <a:buNone/>
            </a:pPr>
            <a:r>
              <a:rPr kumimoji="1" lang="ja-JP" altLang="en-US" dirty="0">
                <a:latin typeface="BIZ UDPゴシック" panose="020B0400000000000000" pitchFamily="50" charset="-128"/>
                <a:ea typeface="BIZ UDPゴシック" panose="020B0400000000000000" pitchFamily="50" charset="-128"/>
              </a:rPr>
              <a:t>　</a:t>
            </a:r>
            <a:r>
              <a:rPr kumimoji="1" lang="ja-JP" altLang="en-US" sz="3200" dirty="0">
                <a:latin typeface="BIZ UDPゴシック" panose="020B0400000000000000" pitchFamily="50" charset="-128"/>
                <a:ea typeface="BIZ UDPゴシック" panose="020B0400000000000000" pitchFamily="50" charset="-128"/>
              </a:rPr>
              <a:t>２００８年、任意団体</a:t>
            </a:r>
            <a:r>
              <a:rPr kumimoji="1" lang="en-US" altLang="ja-JP" sz="3200" dirty="0" err="1">
                <a:latin typeface="BIZ UDPゴシック" panose="020B0400000000000000" pitchFamily="50" charset="-128"/>
                <a:ea typeface="BIZ UDPゴシック" panose="020B0400000000000000" pitchFamily="50" charset="-128"/>
              </a:rPr>
              <a:t>WorldOpenHeart</a:t>
            </a:r>
            <a:r>
              <a:rPr kumimoji="1" lang="ja-JP" altLang="en-US" sz="3200" dirty="0">
                <a:latin typeface="BIZ UDPゴシック" panose="020B0400000000000000" pitchFamily="50" charset="-128"/>
                <a:ea typeface="BIZ UDPゴシック" panose="020B0400000000000000" pitchFamily="50" charset="-128"/>
              </a:rPr>
              <a:t>設立。日本で初めて「加害者家族支援」を主張。</a:t>
            </a:r>
            <a:endParaRPr kumimoji="1" lang="en-US" altLang="ja-JP" sz="3200" dirty="0">
              <a:latin typeface="BIZ UDPゴシック" panose="020B0400000000000000" pitchFamily="50" charset="-128"/>
              <a:ea typeface="BIZ UDPゴシック" panose="020B0400000000000000" pitchFamily="50" charset="-128"/>
            </a:endParaRPr>
          </a:p>
          <a:p>
            <a:pPr marL="0" indent="0">
              <a:buNone/>
            </a:pPr>
            <a:r>
              <a:rPr lang="ja-JP" altLang="en-US" sz="3200" dirty="0">
                <a:latin typeface="BIZ UDPゴシック" panose="020B0400000000000000" pitchFamily="50" charset="-128"/>
                <a:ea typeface="BIZ UDPゴシック" panose="020B0400000000000000" pitchFamily="50" charset="-128"/>
              </a:rPr>
              <a:t>　現在まで、３０００件以上の全国の加害者家族から相談を受理。最も多く支援してきたのは殺人事件の加害者家族で５００件を超える。</a:t>
            </a:r>
            <a:endParaRPr lang="en-US" altLang="ja-JP" sz="3200" dirty="0">
              <a:latin typeface="BIZ UDPゴシック" panose="020B0400000000000000" pitchFamily="50" charset="-128"/>
              <a:ea typeface="BIZ UDPゴシック" panose="020B0400000000000000" pitchFamily="50" charset="-128"/>
            </a:endParaRPr>
          </a:p>
          <a:p>
            <a:pPr marL="0" indent="0">
              <a:buNone/>
            </a:pPr>
            <a:r>
              <a:rPr lang="ja-JP" altLang="en-US" sz="3200" dirty="0">
                <a:latin typeface="BIZ UDPゴシック" panose="020B0400000000000000" pitchFamily="50" charset="-128"/>
                <a:ea typeface="BIZ UDPゴシック" panose="020B0400000000000000" pitchFamily="50" charset="-128"/>
              </a:rPr>
              <a:t>２０１５年特定非営利活動法人スキマサポートセンター設立</a:t>
            </a:r>
            <a:endParaRPr lang="en-US" altLang="ja-JP" sz="3200" dirty="0">
              <a:latin typeface="BIZ UDPゴシック" panose="020B0400000000000000" pitchFamily="50" charset="-128"/>
              <a:ea typeface="BIZ UDPゴシック" panose="020B0400000000000000" pitchFamily="50" charset="-128"/>
            </a:endParaRPr>
          </a:p>
          <a:p>
            <a:pPr marL="0" indent="0">
              <a:buNone/>
            </a:pPr>
            <a:r>
              <a:rPr kumimoji="1" lang="ja-JP" altLang="en-US" sz="3200" dirty="0">
                <a:latin typeface="BIZ UDPゴシック" panose="020B0400000000000000" pitchFamily="50" charset="-128"/>
                <a:ea typeface="BIZ UDPゴシック" panose="020B0400000000000000" pitchFamily="50" charset="-128"/>
              </a:rPr>
              <a:t>２０１８年山形県弁護士会「犯罪加害者家族支援センター」設立</a:t>
            </a:r>
            <a:endParaRPr kumimoji="1" lang="en-US" altLang="ja-JP" sz="3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7889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DAE2C6-8A74-0CD4-CA43-1A026B8E4987}"/>
              </a:ext>
            </a:extLst>
          </p:cNvPr>
          <p:cNvSpPr>
            <a:spLocks noGrp="1"/>
          </p:cNvSpPr>
          <p:nvPr>
            <p:ph type="title"/>
          </p:nvPr>
        </p:nvSpPr>
        <p:spPr/>
        <p:txBody>
          <a:bodyPr/>
          <a:lstStyle/>
          <a:p>
            <a:r>
              <a:rPr lang="ja-JP" altLang="en-US" dirty="0">
                <a:latin typeface="BIZ UDPゴシック" panose="020B0400000000000000" pitchFamily="50" charset="-128"/>
                <a:ea typeface="BIZ UDPゴシック" panose="020B0400000000000000" pitchFamily="50" charset="-128"/>
              </a:rPr>
              <a:t>自己紹介②プロフィール</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6AF0E688-A500-6F50-39E4-D220FF759897}"/>
              </a:ext>
            </a:extLst>
          </p:cNvPr>
          <p:cNvSpPr>
            <a:spLocks noGrp="1"/>
          </p:cNvSpPr>
          <p:nvPr>
            <p:ph idx="1"/>
          </p:nvPr>
        </p:nvSpPr>
        <p:spPr/>
        <p:txBody>
          <a:bodyPr/>
          <a:lstStyle/>
          <a:p>
            <a:pPr marL="0" indent="0" algn="just">
              <a:buNone/>
            </a:pPr>
            <a:r>
              <a:rPr lang="ja-JP"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阿部恭子（あべきょうこ）</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buNone/>
            </a:pPr>
            <a:r>
              <a:rPr lang="ja-JP"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１９７７年宮城県仙台市生まれ。特定非営利活動法人</a:t>
            </a:r>
            <a:r>
              <a:rPr lang="en-US"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World Open Heart</a:t>
            </a:r>
            <a:r>
              <a:rPr lang="ja-JP"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理事長。東北大学大学院法学研究科博士課程前期修了（法学修士）。</a:t>
            </a:r>
            <a:r>
              <a:rPr lang="en-US"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2008</a:t>
            </a:r>
            <a:r>
              <a:rPr lang="ja-JP"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年大学院在学中、日本で初めて犯罪加害者家族を対象とした支援組織を設立。近年、ノンフィクションライターとして講談社「現代ビジネス」、プレジデントオンラインなどで事件に関する記事を発信。日本文藝家協会会員。</a:t>
            </a:r>
            <a:r>
              <a:rPr lang="en-US"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Inter7</a:t>
            </a:r>
            <a:r>
              <a:rPr lang="ja-JP" altLang="en-US" sz="1800" kern="0" dirty="0">
                <a:effectLst/>
                <a:latin typeface="Century" panose="02040604050505020304" pitchFamily="18" charset="0"/>
                <a:ea typeface="BIZ UDPゴシック" panose="020B0400000000000000" pitchFamily="50" charset="-128"/>
                <a:cs typeface="Times New Roman" panose="02020603050405020304" pitchFamily="18" charset="0"/>
              </a:rPr>
              <a:t>共同代表。</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buNone/>
            </a:pP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著書『高学歴難民』（講談社現代新書、</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2023</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）、『家族が誰かを殺しても』（イーストプレス社、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2022</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）、『家族間殺人』（幻冬舎新書、</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2021</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）、『加害者家族を支援する―支援の網の目からこぼれる人々』（岩波ブックレット、</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2020</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）、『家族という呪い―加害者と暮らし続けるということ』（幻冬舎新書、</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2019</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）、『息子が人を殺しました―加害者家族の真実』（幻冬舎新書、</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2017</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）、『加害者家族支援の理論と実践―家族の回復と加害者の更生に向けて―（第二版）』（</a:t>
            </a:r>
            <a:r>
              <a:rPr lang="ja-JP" altLang="en-US" sz="1800" kern="100" dirty="0">
                <a:effectLst/>
                <a:latin typeface="Century" panose="02040604050505020304" pitchFamily="18" charset="0"/>
                <a:ea typeface="BIZ UDPゴシック" panose="020B0400000000000000" pitchFamily="50" charset="-128"/>
                <a:cs typeface="Times New Roman" panose="02020603050405020304" pitchFamily="18" charset="0"/>
              </a:rPr>
              <a:t>編著、</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2021</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）、『少年事件の加害者家族支援の理論と実践―家族の回復と少年の更生に向けて―』（</a:t>
            </a:r>
            <a:r>
              <a:rPr lang="ja-JP" altLang="en-US" sz="1800" kern="100" dirty="0">
                <a:effectLst/>
                <a:latin typeface="Century" panose="02040604050505020304" pitchFamily="18" charset="0"/>
                <a:ea typeface="BIZ UDPゴシック" panose="020B0400000000000000" pitchFamily="50" charset="-128"/>
                <a:cs typeface="Times New Roman" panose="02020603050405020304" pitchFamily="18" charset="0"/>
              </a:rPr>
              <a:t>編著、</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2020</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）、『加害者家族の子どもたちの現状と支援―犯罪に巻き込まれた子どもたちへのアプローチ―』（編著、現代人文社、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2019</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）、『性犯罪加害者家族のケアと人権―尊厳の回復と個人の幸福に向けて―』（</a:t>
            </a:r>
            <a:r>
              <a:rPr lang="ja-JP" altLang="en-US" sz="1800" kern="100" dirty="0">
                <a:effectLst/>
                <a:latin typeface="Century" panose="02040604050505020304" pitchFamily="18" charset="0"/>
                <a:ea typeface="BIZ UDPゴシック" panose="020B0400000000000000" pitchFamily="50" charset="-128"/>
                <a:cs typeface="Times New Roman" panose="02020603050405020304" pitchFamily="18" charset="0"/>
              </a:rPr>
              <a:t>編著、</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2017</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）、『交通事故加害者家族支援の現状と支援―過失犯の家族へのアプローチ―』（現代人文社、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2016</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）、『刑事法をめぐる被害と向き合おう</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1800" kern="100" dirty="0">
                <a:effectLst/>
                <a:latin typeface="Century" panose="02040604050505020304" pitchFamily="18" charset="0"/>
                <a:ea typeface="BIZ UDPゴシック" panose="020B0400000000000000" pitchFamily="50" charset="-128"/>
                <a:cs typeface="Times New Roman" panose="02020603050405020304" pitchFamily="18" charset="0"/>
              </a:rPr>
              <a:t>被害者・加害者を超えて</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1800" kern="100" dirty="0">
                <a:effectLst/>
                <a:latin typeface="Century" panose="02040604050505020304" pitchFamily="18" charset="0"/>
                <a:ea typeface="BIZ UDPゴシック" panose="020B0400000000000000" pitchFamily="50" charset="-128"/>
                <a:cs typeface="Times New Roman" panose="02020603050405020304" pitchFamily="18" charset="0"/>
              </a:rPr>
              <a:t>共著、</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2024</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37516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518EEC-D9FB-5D43-CEA5-A34A5E3EAC1E}"/>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自己紹介③ノンフィクションライターとして</a:t>
            </a:r>
          </a:p>
        </p:txBody>
      </p:sp>
      <p:sp>
        <p:nvSpPr>
          <p:cNvPr id="3" name="コンテンツ プレースホルダー 2">
            <a:extLst>
              <a:ext uri="{FF2B5EF4-FFF2-40B4-BE49-F238E27FC236}">
                <a16:creationId xmlns:a16="http://schemas.microsoft.com/office/drawing/2014/main" id="{5070AE30-012F-0214-7031-848DF3E97904}"/>
              </a:ext>
            </a:extLst>
          </p:cNvPr>
          <p:cNvSpPr>
            <a:spLocks noGrp="1"/>
          </p:cNvSpPr>
          <p:nvPr>
            <p:ph idx="1"/>
          </p:nvPr>
        </p:nvSpPr>
        <p:spPr/>
        <p:txBody>
          <a:bodyPr>
            <a:normAutofit/>
          </a:bodyPr>
          <a:lstStyle/>
          <a:p>
            <a:pPr marL="0" indent="0">
              <a:buNone/>
            </a:pPr>
            <a:r>
              <a:rPr kumimoji="1" lang="ja-JP" altLang="en-US" sz="3600" dirty="0">
                <a:latin typeface="BIZ UDPゴシック" panose="020B0400000000000000" pitchFamily="50" charset="-128"/>
                <a:ea typeface="BIZ UDPゴシック" panose="020B0400000000000000" pitchFamily="50" charset="-128"/>
              </a:rPr>
              <a:t>犯罪報道のピークは捜査段階</a:t>
            </a:r>
            <a:endParaRPr kumimoji="1"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　捜査段階のネガティブな情報がネットに残る時代</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kumimoji="1" lang="ja-JP" altLang="en-US" sz="3600" dirty="0">
                <a:latin typeface="BIZ UDPゴシック" panose="020B0400000000000000" pitchFamily="50" charset="-128"/>
                <a:ea typeface="BIZ UDPゴシック" panose="020B0400000000000000" pitchFamily="50" charset="-128"/>
              </a:rPr>
              <a:t>　</a:t>
            </a:r>
            <a:r>
              <a:rPr lang="ja-JP" altLang="en-US" sz="3600" dirty="0">
                <a:latin typeface="BIZ UDPゴシック" panose="020B0400000000000000" pitchFamily="50" charset="-128"/>
                <a:ea typeface="BIZ UDPゴシック" panose="020B0400000000000000" pitchFamily="50" charset="-128"/>
              </a:rPr>
              <a:t>誤報の訂正や偏向報道の指摘、なぜ事件が起きたのか犯罪報道からこぼれる事実を社会に問題提起</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（例）東池袋暴走事故「上級国民バッシング」扇動記事への反論（講談社「現代ビジネス」）</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kumimoji="1" lang="ja-JP" altLang="en-US" sz="3600" dirty="0">
                <a:latin typeface="BIZ UDPゴシック" panose="020B0400000000000000" pitchFamily="50" charset="-128"/>
                <a:ea typeface="BIZ UDPゴシック" panose="020B0400000000000000" pitchFamily="50" charset="-128"/>
              </a:rPr>
              <a:t>関連書籍</a:t>
            </a:r>
            <a:r>
              <a:rPr kumimoji="1" lang="en-US" altLang="ja-JP" sz="3600" dirty="0">
                <a:latin typeface="BIZ UDPゴシック" panose="020B0400000000000000" pitchFamily="50" charset="-128"/>
                <a:ea typeface="BIZ UDPゴシック" panose="020B0400000000000000" pitchFamily="50" charset="-128"/>
              </a:rPr>
              <a:t>『</a:t>
            </a:r>
            <a:r>
              <a:rPr kumimoji="1" lang="ja-JP" altLang="en-US" sz="3600" dirty="0">
                <a:latin typeface="BIZ UDPゴシック" panose="020B0400000000000000" pitchFamily="50" charset="-128"/>
                <a:ea typeface="BIZ UDPゴシック" panose="020B0400000000000000" pitchFamily="50" charset="-128"/>
              </a:rPr>
              <a:t>家族が誰かを殺しても</a:t>
            </a:r>
            <a:r>
              <a:rPr kumimoji="1" lang="en-US" altLang="ja-JP" sz="3600" dirty="0">
                <a:latin typeface="BIZ UDPゴシック" panose="020B0400000000000000" pitchFamily="50" charset="-128"/>
                <a:ea typeface="BIZ UDPゴシック" panose="020B0400000000000000" pitchFamily="50" charset="-128"/>
              </a:rPr>
              <a:t>』</a:t>
            </a:r>
            <a:r>
              <a:rPr kumimoji="1" lang="ja-JP" altLang="en-US" sz="3600" dirty="0">
                <a:latin typeface="BIZ UDPゴシック" panose="020B0400000000000000" pitchFamily="50" charset="-128"/>
                <a:ea typeface="BIZ UDPゴシック" panose="020B0400000000000000" pitchFamily="50" charset="-128"/>
              </a:rPr>
              <a:t>（イーストプレス）</a:t>
            </a:r>
          </a:p>
        </p:txBody>
      </p:sp>
    </p:spTree>
    <p:extLst>
      <p:ext uri="{BB962C8B-B14F-4D97-AF65-F5344CB8AC3E}">
        <p14:creationId xmlns:p14="http://schemas.microsoft.com/office/powerpoint/2010/main" val="3584447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C84592-23CC-E940-2F45-0AC06689D422}"/>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自己紹介④矯正教育への協力</a:t>
            </a:r>
          </a:p>
        </p:txBody>
      </p:sp>
      <p:sp>
        <p:nvSpPr>
          <p:cNvPr id="3" name="コンテンツ プレースホルダー 2">
            <a:extLst>
              <a:ext uri="{FF2B5EF4-FFF2-40B4-BE49-F238E27FC236}">
                <a16:creationId xmlns:a16="http://schemas.microsoft.com/office/drawing/2014/main" id="{CBA9EAC7-DB85-9F88-B324-97ADF65A64D3}"/>
              </a:ext>
            </a:extLst>
          </p:cNvPr>
          <p:cNvSpPr>
            <a:spLocks noGrp="1"/>
          </p:cNvSpPr>
          <p:nvPr>
            <p:ph idx="1"/>
          </p:nvPr>
        </p:nvSpPr>
        <p:spPr/>
        <p:txBody>
          <a:bodyPr>
            <a:normAutofit/>
          </a:bodyPr>
          <a:lstStyle/>
          <a:p>
            <a:pPr marL="0" indent="0">
              <a:buNone/>
            </a:pPr>
            <a:r>
              <a:rPr kumimoji="1" lang="ja-JP" altLang="en-US" dirty="0">
                <a:latin typeface="BIZ UDPゴシック" panose="020B0400000000000000" pitchFamily="50" charset="-128"/>
                <a:ea typeface="BIZ UDPゴシック" panose="020B0400000000000000" pitchFamily="50" charset="-128"/>
              </a:rPr>
              <a:t>刑務所における特別改善指導</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a:t>
            </a:r>
            <a:r>
              <a:rPr lang="en-US" altLang="ja-JP" dirty="0">
                <a:latin typeface="BIZ UDPゴシック" panose="020B0400000000000000" pitchFamily="50" charset="-128"/>
                <a:ea typeface="BIZ UDPゴシック" panose="020B0400000000000000" pitchFamily="50" charset="-128"/>
              </a:rPr>
              <a:t>R</a:t>
            </a:r>
            <a:r>
              <a:rPr lang="ja-JP" altLang="en-US" dirty="0">
                <a:latin typeface="BIZ UDPゴシック" panose="020B0400000000000000" pitchFamily="50" charset="-128"/>
                <a:ea typeface="BIZ UDPゴシック" panose="020B0400000000000000" pitchFamily="50" charset="-128"/>
              </a:rPr>
              <a:t>４被害者の視点を取り入れた教育（加害者家族理解教育）</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自立更生促進センターにおける改善指導</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贖罪指導（加害者家族支援の意義と更生について考える）</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少年院の保護者会の講師</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出院前の少年の保護者と共に、出院後の家族の在り方を考える</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各種職員研修の講師</a:t>
            </a:r>
          </a:p>
        </p:txBody>
      </p:sp>
    </p:spTree>
    <p:extLst>
      <p:ext uri="{BB962C8B-B14F-4D97-AF65-F5344CB8AC3E}">
        <p14:creationId xmlns:p14="http://schemas.microsoft.com/office/powerpoint/2010/main" val="1226320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0468DB-39B6-0227-9199-C101ACA8DA2C}"/>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自己紹介⑤「犯罪に巻き込まれた人々の支援」</a:t>
            </a:r>
          </a:p>
        </p:txBody>
      </p:sp>
      <p:sp>
        <p:nvSpPr>
          <p:cNvPr id="3" name="コンテンツ プレースホルダー 2">
            <a:extLst>
              <a:ext uri="{FF2B5EF4-FFF2-40B4-BE49-F238E27FC236}">
                <a16:creationId xmlns:a16="http://schemas.microsoft.com/office/drawing/2014/main" id="{9AA9586C-83D2-A7EF-E8E1-213095424C88}"/>
              </a:ext>
            </a:extLst>
          </p:cNvPr>
          <p:cNvSpPr>
            <a:spLocks noGrp="1"/>
          </p:cNvSpPr>
          <p:nvPr>
            <p:ph idx="1"/>
          </p:nvPr>
        </p:nvSpPr>
        <p:spPr/>
        <p:txBody>
          <a:bodyPr/>
          <a:lstStyle/>
          <a:p>
            <a:pPr marL="0" indent="0">
              <a:buNone/>
            </a:pPr>
            <a:r>
              <a:rPr kumimoji="1" lang="ja-JP" altLang="en-US" dirty="0">
                <a:latin typeface="BIZ UDPゴシック" panose="020B0400000000000000" pitchFamily="50" charset="-128"/>
                <a:ea typeface="BIZ UDPゴシック" panose="020B0400000000000000" pitchFamily="50" charset="-128"/>
              </a:rPr>
              <a:t>　</a:t>
            </a:r>
            <a:r>
              <a:rPr kumimoji="1" lang="ja-JP" altLang="en-US" sz="3600" dirty="0">
                <a:latin typeface="BIZ UDPゴシック" panose="020B0400000000000000" pitchFamily="50" charset="-128"/>
                <a:ea typeface="BIZ UDPゴシック" panose="020B0400000000000000" pitchFamily="50" charset="-128"/>
              </a:rPr>
              <a:t>２０２２年被害者と加害者双方のサイドの当事者、支援者、宗教家７名が集まり、犯罪によって傷ついた人々の包括的な支援を実践する団体を結成。共同代表のひとりを務める。</a:t>
            </a:r>
            <a:endParaRPr kumimoji="1"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　近著、阿部恭子・岡田行雄著</a:t>
            </a:r>
            <a:r>
              <a:rPr lang="en-US" altLang="ja-JP" sz="3600" dirty="0">
                <a:latin typeface="BIZ UDPゴシック" panose="020B0400000000000000" pitchFamily="50" charset="-128"/>
                <a:ea typeface="BIZ UDPゴシック" panose="020B0400000000000000" pitchFamily="50" charset="-128"/>
              </a:rPr>
              <a:t>『</a:t>
            </a:r>
            <a:r>
              <a:rPr lang="ja-JP" altLang="en-US" sz="3600" dirty="0">
                <a:latin typeface="BIZ UDPゴシック" panose="020B0400000000000000" pitchFamily="50" charset="-128"/>
                <a:ea typeface="BIZ UDPゴシック" panose="020B0400000000000000" pitchFamily="50" charset="-128"/>
              </a:rPr>
              <a:t>刑事法をめぐる被害に向き合おう！</a:t>
            </a:r>
            <a:r>
              <a:rPr lang="en-US" altLang="ja-JP" sz="3600" dirty="0">
                <a:latin typeface="BIZ UDPゴシック" panose="020B0400000000000000" pitchFamily="50" charset="-128"/>
                <a:ea typeface="BIZ UDPゴシック" panose="020B0400000000000000" pitchFamily="50" charset="-128"/>
              </a:rPr>
              <a:t>―</a:t>
            </a:r>
            <a:r>
              <a:rPr lang="ja-JP" altLang="en-US" sz="3600" dirty="0">
                <a:latin typeface="BIZ UDPゴシック" panose="020B0400000000000000" pitchFamily="50" charset="-128"/>
                <a:ea typeface="BIZ UDPゴシック" panose="020B0400000000000000" pitchFamily="50" charset="-128"/>
              </a:rPr>
              <a:t>被害者・加害者を超えて</a:t>
            </a:r>
            <a:r>
              <a:rPr lang="en-US" altLang="ja-JP" sz="3600" dirty="0">
                <a:latin typeface="BIZ UDPゴシック" panose="020B0400000000000000" pitchFamily="50" charset="-128"/>
                <a:ea typeface="BIZ UDPゴシック" panose="020B0400000000000000" pitchFamily="50" charset="-128"/>
              </a:rPr>
              <a:t>』</a:t>
            </a:r>
            <a:r>
              <a:rPr lang="ja-JP" altLang="en-US" sz="3600" dirty="0">
                <a:latin typeface="BIZ UDPゴシック" panose="020B0400000000000000" pitchFamily="50" charset="-128"/>
                <a:ea typeface="BIZ UDPゴシック" panose="020B0400000000000000" pitchFamily="50" charset="-128"/>
              </a:rPr>
              <a:t>（現代人文社、２０２４）</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kumimoji="1" lang="ja-JP" altLang="en-US" sz="3600" dirty="0">
                <a:latin typeface="BIZ UDPゴシック" panose="020B0400000000000000" pitchFamily="50" charset="-128"/>
                <a:ea typeface="BIZ UDPゴシック" panose="020B0400000000000000" pitchFamily="50" charset="-128"/>
              </a:rPr>
              <a:t>参照。</a:t>
            </a:r>
          </a:p>
        </p:txBody>
      </p:sp>
    </p:spTree>
    <p:extLst>
      <p:ext uri="{BB962C8B-B14F-4D97-AF65-F5344CB8AC3E}">
        <p14:creationId xmlns:p14="http://schemas.microsoft.com/office/powerpoint/2010/main" val="1796696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E8612B-6799-3945-9DDC-DA7A9D04CA48}"/>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　　　　　　　加害者家族支援総論</a:t>
            </a:r>
            <a:br>
              <a:rPr kumimoji="1" lang="en-US" altLang="ja-JP" dirty="0">
                <a:latin typeface="BIZ UDPゴシック" panose="020B0400000000000000" pitchFamily="50" charset="-128"/>
                <a:ea typeface="BIZ UDPゴシック" panose="020B0400000000000000" pitchFamily="50" charset="-128"/>
              </a:rPr>
            </a:br>
            <a:r>
              <a:rPr kumimoji="1" lang="ja-JP" altLang="en-US" dirty="0">
                <a:latin typeface="BIZ UDPゴシック" panose="020B0400000000000000" pitchFamily="50" charset="-128"/>
                <a:ea typeface="BIZ UDPゴシック" panose="020B0400000000000000" pitchFamily="50" charset="-128"/>
              </a:rPr>
              <a:t>　　　①加害者家族バッシングの構造</a:t>
            </a:r>
          </a:p>
        </p:txBody>
      </p:sp>
      <p:sp>
        <p:nvSpPr>
          <p:cNvPr id="3" name="コンテンツ プレースホルダー 2">
            <a:extLst>
              <a:ext uri="{FF2B5EF4-FFF2-40B4-BE49-F238E27FC236}">
                <a16:creationId xmlns:a16="http://schemas.microsoft.com/office/drawing/2014/main" id="{8E8544B4-B0FA-AD2F-E68B-C29668A20CA0}"/>
              </a:ext>
            </a:extLst>
          </p:cNvPr>
          <p:cNvSpPr>
            <a:spLocks noGrp="1"/>
          </p:cNvSpPr>
          <p:nvPr>
            <p:ph idx="1"/>
          </p:nvPr>
        </p:nvSpPr>
        <p:spPr/>
        <p:txBody>
          <a:bodyPr/>
          <a:lstStyle/>
          <a:p>
            <a:pPr marL="0" indent="0">
              <a:buNone/>
            </a:pPr>
            <a:r>
              <a:rPr kumimoji="1" lang="ja-JP" altLang="en-US" dirty="0">
                <a:latin typeface="BIZ UDPゴシック" panose="020B0400000000000000" pitchFamily="50" charset="-128"/>
                <a:ea typeface="BIZ UDPゴシック" panose="020B0400000000000000" pitchFamily="50" charset="-128"/>
              </a:rPr>
              <a:t>佐藤直樹氏の分析　　</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加害者家族バッシング</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（現代書館、２０２０）</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１．近代家族の未定着</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「個人」の不在→個人責任原理が働かない</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２．「世間」と一体の「家」意識の存在</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縁座の歴史→</a:t>
            </a:r>
            <a:r>
              <a:rPr kumimoji="1" lang="ja-JP" altLang="en-US" dirty="0">
                <a:solidFill>
                  <a:srgbClr val="FF0000"/>
                </a:solidFill>
                <a:latin typeface="BIZ UDPゴシック" panose="020B0400000000000000" pitchFamily="50" charset="-128"/>
                <a:ea typeface="BIZ UDPゴシック" panose="020B0400000000000000" pitchFamily="50" charset="-128"/>
              </a:rPr>
              <a:t>家族連帯責任思想</a:t>
            </a:r>
            <a:r>
              <a:rPr lang="ja-JP" altLang="en-US" dirty="0">
                <a:solidFill>
                  <a:srgbClr val="FF0000"/>
                </a:solidFill>
                <a:latin typeface="BIZ UDPゴシック" panose="020B0400000000000000" pitchFamily="50" charset="-128"/>
                <a:ea typeface="BIZ UDPゴシック" panose="020B0400000000000000" pitchFamily="50" charset="-128"/>
              </a:rPr>
              <a:t>（家族への社会的制裁は当然）</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３．人権意識の未定着</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「無罪推定」働かない→逮捕＝罰すべき（捜査段階から要支援）</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a:t>
            </a:r>
            <a:r>
              <a:rPr lang="ja-JP" altLang="en-US" dirty="0">
                <a:solidFill>
                  <a:srgbClr val="FF0000"/>
                </a:solidFill>
                <a:latin typeface="BIZ UDPゴシック" panose="020B0400000000000000" pitchFamily="50" charset="-128"/>
                <a:ea typeface="BIZ UDPゴシック" panose="020B0400000000000000" pitchFamily="50" charset="-128"/>
              </a:rPr>
              <a:t>欧米諸国と同じ支援では日本の加害者家族の実情に合わない。</a:t>
            </a:r>
            <a:endParaRPr lang="en-US" altLang="ja-JP" dirty="0">
              <a:solidFill>
                <a:srgbClr val="FF0000"/>
              </a:solidFill>
              <a:latin typeface="BIZ UDPゴシック" panose="020B0400000000000000" pitchFamily="50" charset="-128"/>
              <a:ea typeface="BIZ UDPゴシック" panose="020B0400000000000000" pitchFamily="50" charset="-128"/>
            </a:endParaRPr>
          </a:p>
          <a:p>
            <a:endParaRPr kumimoji="1" lang="ja-JP" altLang="en-US" dirty="0"/>
          </a:p>
        </p:txBody>
      </p:sp>
    </p:spTree>
    <p:extLst>
      <p:ext uri="{BB962C8B-B14F-4D97-AF65-F5344CB8AC3E}">
        <p14:creationId xmlns:p14="http://schemas.microsoft.com/office/powerpoint/2010/main" val="1956285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EED553-E3E3-8796-4E99-430076A891F2}"/>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　　　　　　　加害者家族</a:t>
            </a:r>
            <a:r>
              <a:rPr lang="ja-JP" altLang="en-US" dirty="0">
                <a:latin typeface="BIZ UDPゴシック" panose="020B0400000000000000" pitchFamily="50" charset="-128"/>
                <a:ea typeface="BIZ UDPゴシック" panose="020B0400000000000000" pitchFamily="50" charset="-128"/>
              </a:rPr>
              <a:t>支援総論</a:t>
            </a:r>
            <a:br>
              <a:rPr lang="en-US" altLang="ja-JP" dirty="0">
                <a:latin typeface="BIZ UDPゴシック" panose="020B0400000000000000" pitchFamily="50" charset="-128"/>
                <a:ea typeface="BIZ UDPゴシック" panose="020B0400000000000000" pitchFamily="50" charset="-128"/>
              </a:rPr>
            </a:br>
            <a:r>
              <a:rPr lang="ja-JP" altLang="en-US" dirty="0">
                <a:latin typeface="BIZ UDPゴシック" panose="020B0400000000000000" pitchFamily="50" charset="-128"/>
                <a:ea typeface="BIZ UDPゴシック" panose="020B0400000000000000" pitchFamily="50" charset="-128"/>
              </a:rPr>
              <a:t>　　　　　　②加害者家族白書２０２３</a:t>
            </a:r>
            <a:endParaRPr kumimoji="1" lang="ja-JP" altLang="en-US" dirty="0">
              <a:latin typeface="BIZ UDPゴシック" panose="020B0400000000000000" pitchFamily="50" charset="-128"/>
              <a:ea typeface="BIZ UDPゴシック" panose="020B0400000000000000" pitchFamily="50" charset="-128"/>
            </a:endParaRPr>
          </a:p>
        </p:txBody>
      </p:sp>
      <mc:AlternateContent xmlns:mc="http://schemas.openxmlformats.org/markup-compatibility/2006" xmlns:cx1="http://schemas.microsoft.com/office/drawing/2015/9/8/chartex">
        <mc:Choice Requires="cx1">
          <p:graphicFrame>
            <p:nvGraphicFramePr>
              <p:cNvPr id="4" name="コンテンツ プレースホルダー 3">
                <a:extLst>
                  <a:ext uri="{FF2B5EF4-FFF2-40B4-BE49-F238E27FC236}">
                    <a16:creationId xmlns:a16="http://schemas.microsoft.com/office/drawing/2014/main" id="{995601B9-A2CA-8D62-D736-88C242026ED5}"/>
                  </a:ext>
                </a:extLst>
              </p:cNvPr>
              <p:cNvGraphicFramePr>
                <a:graphicFrameLocks noGrp="1"/>
              </p:cNvGraphicFramePr>
              <p:nvPr>
                <p:ph idx="1"/>
                <p:extLst>
                  <p:ext uri="{D42A27DB-BD31-4B8C-83A1-F6EECF244321}">
                    <p14:modId xmlns:p14="http://schemas.microsoft.com/office/powerpoint/2010/main" val="531757655"/>
                  </p:ext>
                </p:extLst>
              </p:nvPr>
            </p:nvGraphicFramePr>
            <p:xfrm>
              <a:off x="838200" y="1825625"/>
              <a:ext cx="10515600" cy="4351338"/>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コンテンツ プレースホルダー 3">
                <a:extLst>
                  <a:ext uri="{FF2B5EF4-FFF2-40B4-BE49-F238E27FC236}">
                    <a16:creationId xmlns:a16="http://schemas.microsoft.com/office/drawing/2014/main" id="{995601B9-A2CA-8D62-D736-88C242026ED5}"/>
                  </a:ext>
                </a:extLst>
              </p:cNvPr>
              <p:cNvPicPr>
                <a:picLocks noGrp="1" noRot="1" noChangeAspect="1" noMove="1" noResize="1" noEditPoints="1" noAdjustHandles="1" noChangeArrowheads="1" noChangeShapeType="1"/>
              </p:cNvPicPr>
              <p:nvPr/>
            </p:nvPicPr>
            <p:blipFill>
              <a:blip r:embed="rId3"/>
              <a:stretch>
                <a:fillRect/>
              </a:stretch>
            </p:blipFill>
            <p:spPr>
              <a:xfrm>
                <a:off x="838200" y="1825625"/>
                <a:ext cx="10515600" cy="4351338"/>
              </a:xfrm>
              <a:prstGeom prst="rect">
                <a:avLst/>
              </a:prstGeom>
            </p:spPr>
          </p:pic>
        </mc:Fallback>
      </mc:AlternateContent>
    </p:spTree>
    <p:extLst>
      <p:ext uri="{BB962C8B-B14F-4D97-AF65-F5344CB8AC3E}">
        <p14:creationId xmlns:p14="http://schemas.microsoft.com/office/powerpoint/2010/main" val="26690018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1789</Words>
  <Application>Microsoft Office PowerPoint</Application>
  <PresentationFormat>ワイド画面</PresentationFormat>
  <Paragraphs>110</Paragraphs>
  <Slides>20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20</vt:i4>
      </vt:variant>
    </vt:vector>
  </HeadingPairs>
  <TitlesOfParts>
    <vt:vector size="28" baseType="lpstr">
      <vt:lpstr>BIZ UDPゴシック</vt:lpstr>
      <vt:lpstr>游ゴシック</vt:lpstr>
      <vt:lpstr>游ゴシック Light</vt:lpstr>
      <vt:lpstr>游明朝</vt:lpstr>
      <vt:lpstr>Arial</vt:lpstr>
      <vt:lpstr>Century</vt:lpstr>
      <vt:lpstr>Roboto</vt:lpstr>
      <vt:lpstr>Office テーマ</vt:lpstr>
      <vt:lpstr>加害者家族支援 </vt:lpstr>
      <vt:lpstr>スケジュール</vt:lpstr>
      <vt:lpstr>自己紹介①WorldOpenHeartの実績</vt:lpstr>
      <vt:lpstr>自己紹介②プロフィール</vt:lpstr>
      <vt:lpstr>自己紹介③ノンフィクションライターとして</vt:lpstr>
      <vt:lpstr>自己紹介④矯正教育への協力</vt:lpstr>
      <vt:lpstr>自己紹介⑤「犯罪に巻き込まれた人々の支援」</vt:lpstr>
      <vt:lpstr>　　　　　　　加害者家族支援総論 　　　①加害者家族バッシングの構造</vt:lpstr>
      <vt:lpstr>　　　　　　　加害者家族支援総論 　　　　　　②加害者家族白書２０２３</vt:lpstr>
      <vt:lpstr>　　　　　　　　加害者家族総論 　　　　　　③加害者家族白書２０２３</vt:lpstr>
      <vt:lpstr>加害者家族支援総論④相談の主訴</vt:lpstr>
      <vt:lpstr>　　　　　加害者家族支援総論 　　　　⑤日本の加害者家族支援</vt:lpstr>
      <vt:lpstr>加害者家族支援各論①捜査段階</vt:lpstr>
      <vt:lpstr>加害者家族支援各論②公判段階</vt:lpstr>
      <vt:lpstr>加害者家族支援各論　③判決確定後</vt:lpstr>
      <vt:lpstr>加害者家族支援各論④心理的危機介入</vt:lpstr>
      <vt:lpstr>加害者家族支援各論⑤依存症のケース</vt:lpstr>
      <vt:lpstr>　　　　加害者家族支援各論 　　　⑥家族の加害行為への介入</vt:lpstr>
      <vt:lpstr>　　　　　　加害者家族支援各論 　　⑦加害者家族支援における心理職の役割</vt:lpstr>
      <vt:lpstr>特定非営利活動法人WorldOpenHeart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恭子 阿部</dc:creator>
  <cp:lastModifiedBy>恭子 阿部</cp:lastModifiedBy>
  <cp:revision>2</cp:revision>
  <dcterms:created xsi:type="dcterms:W3CDTF">2024-10-13T02:58:12Z</dcterms:created>
  <dcterms:modified xsi:type="dcterms:W3CDTF">2024-10-15T01:54:47Z</dcterms:modified>
</cp:coreProperties>
</file>